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19AA2A8-1DB0-4246-A6F0-B658B86525AB}" v="1663" dt="2022-09-06T09:26:55.424"/>
    <p1510:client id="{5A0AAAB8-49A6-F942-A54D-C6F3E5FF3A63}" v="89" dt="2021-07-13T17:54:45.232"/>
    <p1510:client id="{76DF6DB8-F2E5-6C48-9ABE-786D868B0110}" v="955" dt="2021-07-13T17:56:41.616"/>
    <p1510:client id="{7943FCFF-EFD9-48E1-9BC6-853AE3E772E4}" v="249" dt="2022-09-06T09:53:57.183"/>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E8FA9118-949E-448B-B4F7-5100BE4DA1A0}" v="1341" dt="2022-09-05T16:45:38.386"/>
    <p1510:client id="{F4BB744C-57BE-4D9E-B8ED-404AD18283D8}" v="28" dt="2022-09-04T15:11:11.02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tDing/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tDing/Applied-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tDing/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tDing/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tDing/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tDing/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NatDing/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tDing/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atDing/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Nathaniel Ding</a:t>
            </a:r>
          </a:p>
          <a:p>
            <a:r>
              <a:rPr lang="en-US" dirty="0">
                <a:solidFill>
                  <a:schemeClr val="bg2"/>
                </a:solidFill>
                <a:latin typeface="Abadi"/>
                <a:ea typeface="SF Pro" pitchFamily="2" charset="0"/>
                <a:cs typeface="SF Pro" pitchFamily="2" charset="0"/>
              </a:rPr>
              <a:t>Aug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8702" cy="4351338"/>
          </a:xfrm>
          <a:prstGeom prst="rect">
            <a:avLst/>
          </a:prstGeom>
        </p:spPr>
        <p:txBody>
          <a:bodyPr lIns="91440" tIns="45720" rIns="91440" bIns="45720" anchor="t"/>
          <a:lstStyle/>
          <a:p>
            <a:pPr marL="0" indent="0">
              <a:buNone/>
            </a:pPr>
            <a:r>
              <a:rPr lang="en-US" sz="2200" dirty="0">
                <a:solidFill>
                  <a:schemeClr val="accent3">
                    <a:lumMod val="25000"/>
                  </a:schemeClr>
                </a:solidFill>
                <a:latin typeface="Abadi"/>
              </a:rPr>
              <a:t>Created a training label which displays landing outcomes where successful = 1 &amp; failure = 0.</a:t>
            </a:r>
          </a:p>
          <a:p>
            <a:pPr marL="0" indent="0">
              <a:buNone/>
            </a:pPr>
            <a:r>
              <a:rPr lang="en-US" sz="2200" dirty="0">
                <a:solidFill>
                  <a:schemeClr val="accent3">
                    <a:lumMod val="25000"/>
                  </a:schemeClr>
                </a:solidFill>
                <a:latin typeface="Abadi"/>
              </a:rPr>
              <a:t>Outcome column has two components: </a:t>
            </a:r>
            <a:r>
              <a:rPr lang="en-US" sz="2200" dirty="0">
                <a:solidFill>
                  <a:schemeClr val="accent3">
                    <a:lumMod val="25000"/>
                  </a:schemeClr>
                </a:solidFill>
                <a:ea typeface="+mn-lt"/>
                <a:cs typeface="+mn-lt"/>
              </a:rPr>
              <a:t>‘</a:t>
            </a:r>
            <a:r>
              <a:rPr lang="en-US" sz="2200" dirty="0">
                <a:solidFill>
                  <a:schemeClr val="accent3">
                    <a:lumMod val="25000"/>
                  </a:schemeClr>
                </a:solidFill>
                <a:latin typeface="Abadi"/>
                <a:ea typeface="+mn-lt"/>
                <a:cs typeface="+mn-lt"/>
              </a:rPr>
              <a:t>Landing Location</a:t>
            </a:r>
            <a:r>
              <a:rPr lang="en-US" sz="2200" dirty="0">
                <a:solidFill>
                  <a:schemeClr val="accent3">
                    <a:lumMod val="25000"/>
                  </a:schemeClr>
                </a:solidFill>
                <a:ea typeface="+mn-lt"/>
                <a:cs typeface="+mn-lt"/>
              </a:rPr>
              <a:t>’</a:t>
            </a:r>
            <a:r>
              <a:rPr lang="en-US" sz="2200" dirty="0">
                <a:solidFill>
                  <a:schemeClr val="accent3">
                    <a:lumMod val="25000"/>
                  </a:schemeClr>
                </a:solidFill>
                <a:latin typeface="Abadi"/>
              </a:rPr>
              <a:t> and </a:t>
            </a:r>
            <a:r>
              <a:rPr lang="en-US" sz="2200" dirty="0">
                <a:solidFill>
                  <a:schemeClr val="accent3">
                    <a:lumMod val="25000"/>
                  </a:schemeClr>
                </a:solidFill>
                <a:ea typeface="+mn-lt"/>
                <a:cs typeface="+mn-lt"/>
              </a:rPr>
              <a:t>‘</a:t>
            </a:r>
            <a:r>
              <a:rPr lang="en-US" sz="2200" dirty="0">
                <a:solidFill>
                  <a:schemeClr val="accent3">
                    <a:lumMod val="25000"/>
                  </a:schemeClr>
                </a:solidFill>
                <a:latin typeface="Abadi"/>
                <a:ea typeface="+mn-lt"/>
                <a:cs typeface="+mn-lt"/>
              </a:rPr>
              <a:t>Mission Outcome</a:t>
            </a:r>
            <a:r>
              <a:rPr lang="en-US" sz="2200" dirty="0">
                <a:solidFill>
                  <a:schemeClr val="accent3">
                    <a:lumMod val="25000"/>
                  </a:schemeClr>
                </a:solidFill>
                <a:ea typeface="+mn-lt"/>
                <a:cs typeface="+mn-lt"/>
              </a:rPr>
              <a:t>’</a:t>
            </a:r>
          </a:p>
          <a:p>
            <a:pPr marL="0" indent="0">
              <a:buNone/>
            </a:pPr>
            <a:r>
              <a:rPr lang="en-US" sz="2200" dirty="0">
                <a:solidFill>
                  <a:schemeClr val="accent3">
                    <a:lumMod val="25000"/>
                  </a:schemeClr>
                </a:solidFill>
                <a:latin typeface="Abadi"/>
              </a:rPr>
              <a:t>New training label column ‘class’ with a value of 1 if ‘Mission Outcome’ is True and 0 if False</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b="1" dirty="0">
                <a:solidFill>
                  <a:schemeClr val="accent3">
                    <a:lumMod val="25000"/>
                  </a:schemeClr>
                </a:solidFill>
                <a:latin typeface="Abadi"/>
              </a:rPr>
              <a:t>GitHub URL:</a:t>
            </a: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pPr marL="0" indent="0">
              <a:buNone/>
            </a:pPr>
            <a:r>
              <a:rPr lang="en-US" sz="2200" dirty="0">
                <a:ea typeface="+mn-lt"/>
                <a:cs typeface="+mn-lt"/>
                <a:hlinkClick r:id="rId3"/>
              </a:rPr>
              <a:t>https://github.com/NatDing/Applied-Data-Science-Capstone/blob/main/labs-jupyter-spacex-Data%20wrangling.ipynb</a:t>
            </a:r>
            <a:endParaRPr lang="en-US"/>
          </a:p>
          <a:p>
            <a:endParaRPr lang="en-US"/>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6185" y="1635125"/>
            <a:ext cx="10812389" cy="42751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Exploratory Data Analysis performed on the variables: Flight Number, Payload Mass, Launch Site, Orbit, Class and Year</a:t>
            </a:r>
          </a:p>
          <a:p>
            <a:pPr marL="0" indent="0">
              <a:lnSpc>
                <a:spcPct val="100000"/>
              </a:lnSpc>
              <a:spcBef>
                <a:spcPts val="1400"/>
              </a:spcBef>
              <a:buNone/>
            </a:pPr>
            <a:r>
              <a:rPr lang="en-US" sz="2200" dirty="0">
                <a:solidFill>
                  <a:schemeClr val="accent3">
                    <a:lumMod val="25000"/>
                  </a:schemeClr>
                </a:solidFill>
                <a:latin typeface="Abadi"/>
              </a:rPr>
              <a:t>Bar plots, scatter plots and line charts were used to compare relationships between variables to decide if a relationship exists so that they could be used in training the machine learning model</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a:rPr>
              <a:t>GitHub URL:</a:t>
            </a:r>
            <a:r>
              <a:rPr lang="en-US" sz="2200" dirty="0">
                <a:solidFill>
                  <a:schemeClr val="accent3">
                    <a:lumMod val="25000"/>
                  </a:schemeClr>
                </a:solidFill>
                <a:latin typeface="Abadi"/>
              </a:rPr>
              <a:t> </a:t>
            </a:r>
            <a:endParaRPr lang="en-US" dirty="0">
              <a:solidFill>
                <a:schemeClr val="accent3">
                  <a:lumMod val="25000"/>
                </a:schemeClr>
              </a:solidFill>
              <a:cs typeface="Calibri" panose="020F0502020204030204"/>
            </a:endParaRPr>
          </a:p>
          <a:p>
            <a:pPr marL="0" indent="0">
              <a:lnSpc>
                <a:spcPct val="100000"/>
              </a:lnSpc>
              <a:spcBef>
                <a:spcPts val="1400"/>
              </a:spcBef>
              <a:buNone/>
            </a:pPr>
            <a:r>
              <a:rPr lang="en-US" sz="2200" dirty="0">
                <a:ea typeface="+mn-lt"/>
                <a:cs typeface="+mn-lt"/>
                <a:hlinkClick r:id="rId3"/>
              </a:rPr>
              <a:t>https://github.com/NatDing/Applied-Data-Science-Capstone/blob/main/jupyter-labs-eda-dataviz.ipynb</a:t>
            </a:r>
            <a:endParaRPr lang="en-US"/>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Loaded data set into IBM DB2 Database.</a:t>
            </a:r>
            <a:endParaRPr lang="en-US">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rPr>
              <a:t>Queried using SQL Python integration.</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Queries were made to get a better understanding of the dataset.</a:t>
            </a:r>
          </a:p>
          <a:p>
            <a:pPr marL="0" indent="0">
              <a:lnSpc>
                <a:spcPct val="100000"/>
              </a:lnSpc>
              <a:spcBef>
                <a:spcPts val="1400"/>
              </a:spcBef>
              <a:buNone/>
            </a:pPr>
            <a:r>
              <a:rPr lang="en-US" sz="2200" dirty="0">
                <a:solidFill>
                  <a:schemeClr val="accent3">
                    <a:lumMod val="25000"/>
                  </a:schemeClr>
                </a:solidFill>
                <a:latin typeface="Abadi"/>
              </a:rPr>
              <a:t>Queried information about launch site names, mission outcomes, various pay load sizes of  customers and booster versions, and landing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rgbClr val="292929"/>
                </a:solidFill>
                <a:latin typeface="Abadi"/>
              </a:rPr>
              <a:t>GitHub URL:</a:t>
            </a:r>
            <a:r>
              <a:rPr lang="en-US" sz="2200" dirty="0">
                <a:solidFill>
                  <a:srgbClr val="292929"/>
                </a:solidFill>
                <a:latin typeface="Abadi"/>
              </a:rPr>
              <a:t> </a:t>
            </a:r>
            <a:endParaRPr lang="en-US" dirty="0">
              <a:cs typeface="Calibri" panose="020F0502020204030204"/>
            </a:endParaRPr>
          </a:p>
          <a:p>
            <a:pPr marL="0" indent="0">
              <a:lnSpc>
                <a:spcPct val="100000"/>
              </a:lnSpc>
              <a:spcBef>
                <a:spcPts val="1400"/>
              </a:spcBef>
              <a:buNone/>
            </a:pPr>
            <a:r>
              <a:rPr lang="en-US" sz="2200" dirty="0">
                <a:ea typeface="+mn-lt"/>
                <a:cs typeface="+mn-lt"/>
                <a:hlinkClick r:id="rId3"/>
              </a:rPr>
              <a:t>https://github.com/NatDing/Applied-Data-Science-Capstone/blob/main/jupyter-labs-eda-sql-coursera_sqllite.ipynb</a:t>
            </a:r>
            <a:endParaRPr lang="en-US"/>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Folium maps mark Launch Sites, successful and unsuccessful landings, and a proximity example  to key locations: Railway, Highway, Coast, and City.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This allows us to understand why launch sites may be located where they are. Also visualizes  successful landings relative to location.</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a:rPr>
              <a:t>GitHub URL:</a:t>
            </a: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cs typeface="Calibri" panose="020F0502020204030204"/>
                <a:hlinkClick r:id="rId3"/>
              </a:rPr>
              <a:t>https://github.com/NatDing/Applied-Data-Science-Capstone/blob/main/lab_jupyter_launch_site_location.ipynb</a:t>
            </a:r>
            <a:endParaRPr lang="en-US"/>
          </a:p>
          <a:p>
            <a:endParaRPr lang="en-US">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7114" cy="43513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latin typeface="Abadi"/>
              </a:rPr>
              <a:t>Dashboard</a:t>
            </a:r>
            <a:r>
              <a:rPr lang="en-US" sz="2200" dirty="0">
                <a:solidFill>
                  <a:schemeClr val="accent3">
                    <a:lumMod val="25000"/>
                  </a:schemeClr>
                </a:solidFill>
                <a:latin typeface="Abadi"/>
              </a:rPr>
              <a:t> includes a pie chart and a scatter plot.</a:t>
            </a:r>
          </a:p>
          <a:p>
            <a:pPr marL="0" indent="0">
              <a:lnSpc>
                <a:spcPct val="100000"/>
              </a:lnSpc>
              <a:spcBef>
                <a:spcPts val="1400"/>
              </a:spcBef>
              <a:buNone/>
            </a:pPr>
            <a:r>
              <a:rPr lang="en-US" sz="2200" dirty="0">
                <a:solidFill>
                  <a:schemeClr val="accent3">
                    <a:lumMod val="25000"/>
                  </a:schemeClr>
                </a:solidFill>
                <a:latin typeface="Abadi"/>
              </a:rPr>
              <a:t>Pie chart can be selected to show distribution of successful landings across all launch sites and  can be selected to show individual launch site success rates.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Scatter plot takes two inputs: All sites or individual site and payload mass on a slider between 0 and 10000 kg.</a:t>
            </a:r>
          </a:p>
          <a:p>
            <a:pPr marL="0" indent="0">
              <a:lnSpc>
                <a:spcPct val="100000"/>
              </a:lnSpc>
              <a:spcBef>
                <a:spcPts val="1400"/>
              </a:spcBef>
              <a:buNone/>
            </a:pPr>
            <a:r>
              <a:rPr lang="en-US" sz="2200" dirty="0">
                <a:solidFill>
                  <a:schemeClr val="accent3">
                    <a:lumMod val="25000"/>
                  </a:schemeClr>
                </a:solidFill>
                <a:latin typeface="Abadi"/>
              </a:rPr>
              <a:t>The pie chart is used to visualize launch site success rate.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a:rPr>
              <a:t>GitHub URL:</a:t>
            </a:r>
          </a:p>
          <a:p>
            <a:pPr marL="0" indent="0">
              <a:lnSpc>
                <a:spcPct val="100000"/>
              </a:lnSpc>
              <a:spcBef>
                <a:spcPts val="1400"/>
              </a:spcBef>
              <a:buNone/>
            </a:pPr>
            <a:r>
              <a:rPr lang="en-US" sz="2200" dirty="0">
                <a:ea typeface="+mn-lt"/>
                <a:cs typeface="+mn-lt"/>
                <a:hlinkClick r:id="rId3"/>
              </a:rPr>
              <a:t>https://github.com/NatDing/Applied-Data-Science-Capstone/blob/main/spacex_dash_app.py</a:t>
            </a:r>
            <a:endParaRPr lang="en-US"/>
          </a:p>
          <a:p>
            <a:pPr marL="0" indent="0">
              <a:lnSpc>
                <a:spcPct val="100000"/>
              </a:lnSpc>
              <a:spcBef>
                <a:spcPts val="1400"/>
              </a:spcBef>
              <a:buNone/>
            </a:pPr>
            <a:endParaRPr lang="en-US" sz="2200" dirty="0">
              <a:solidFill>
                <a:srgbClr val="292929"/>
              </a:solidFill>
              <a:latin typeface="Abadi" panose="020B0604020104020204" pitchFamily="34" charset="0"/>
            </a:endParaRPr>
          </a:p>
          <a:p>
            <a:pPr>
              <a:lnSpc>
                <a:spcPct val="100000"/>
              </a:lnSpc>
              <a:spcBef>
                <a:spcPts val="1400"/>
              </a:spcBef>
            </a:pPr>
            <a:endParaRPr lang="en-US" sz="2200" dirty="0">
              <a:solidFill>
                <a:srgbClr val="292929"/>
              </a:solidFill>
              <a:latin typeface="Abadi" panose="020B0604020104020204" pitchFamily="34" charset="0"/>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6C78C267-0FB6-B4C8-9DFA-DB5D0671A096}"/>
              </a:ext>
            </a:extLst>
          </p:cNvPr>
          <p:cNvGrpSpPr/>
          <p:nvPr/>
        </p:nvGrpSpPr>
        <p:grpSpPr>
          <a:xfrm>
            <a:off x="3829811" y="1941575"/>
            <a:ext cx="1923414" cy="1720596"/>
            <a:chOff x="3829811" y="1941575"/>
            <a:chExt cx="1923414" cy="1720596"/>
          </a:xfrm>
        </p:grpSpPr>
        <p:sp>
          <p:nvSpPr>
            <p:cNvPr id="51" name="object 6">
              <a:extLst>
                <a:ext uri="{FF2B5EF4-FFF2-40B4-BE49-F238E27FC236}">
                  <a16:creationId xmlns:a16="http://schemas.microsoft.com/office/drawing/2014/main" id="{D9C91CC3-9A8A-7736-2720-1FD96757226B}"/>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7">
              <a:extLst>
                <a:ext uri="{FF2B5EF4-FFF2-40B4-BE49-F238E27FC236}">
                  <a16:creationId xmlns:a16="http://schemas.microsoft.com/office/drawing/2014/main" id="{E0321127-0820-51CE-823B-0042446C80AD}"/>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8">
              <a:extLst>
                <a:ext uri="{FF2B5EF4-FFF2-40B4-BE49-F238E27FC236}">
                  <a16:creationId xmlns:a16="http://schemas.microsoft.com/office/drawing/2014/main" id="{19BD1A58-63B1-A37D-B948-D70166CF74F4}"/>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p:spPr>
          <p:style>
            <a:lnRef idx="3">
              <a:schemeClr val="lt1"/>
            </a:lnRef>
            <a:fillRef idx="1">
              <a:schemeClr val="accent5"/>
            </a:fillRef>
            <a:effectRef idx="1">
              <a:schemeClr val="accent5"/>
            </a:effectRef>
            <a:fontRef idx="minor">
              <a:schemeClr val="lt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solidFill>
                  <a:ea typeface="+mn-lt"/>
                  <a:cs typeface="+mn-lt"/>
                </a:rPr>
                <a:t>Split label column </a:t>
              </a:r>
              <a:endParaRPr lang="en-US">
                <a:solidFill>
                  <a:srgbClr val="000000"/>
                </a:solidFill>
                <a:ea typeface="+mn-lt"/>
                <a:cs typeface="+mn-lt"/>
              </a:endParaRPr>
            </a:p>
            <a:p>
              <a:pPr algn="ctr"/>
              <a:r>
                <a:rPr lang="en-US" dirty="0">
                  <a:solidFill>
                    <a:srgbClr val="FFFFFF"/>
                  </a:solidFill>
                  <a:ea typeface="+mn-lt"/>
                  <a:cs typeface="+mn-lt"/>
                </a:rPr>
                <a:t>‘Class’ from dataset</a:t>
              </a:r>
              <a:endParaRPr lang="en-US" dirty="0">
                <a:ea typeface="+mn-lt"/>
                <a:cs typeface="+mn-lt"/>
              </a:endParaRPr>
            </a:p>
            <a:p>
              <a:pPr algn="ctr"/>
              <a:endParaRPr dirty="0">
                <a:cs typeface="Calibri"/>
              </a:endParaRPr>
            </a:p>
          </p:txBody>
        </p:sp>
      </p:grpSp>
      <p:grpSp>
        <p:nvGrpSpPr>
          <p:cNvPr id="8" name="object 11">
            <a:extLst>
              <a:ext uri="{FF2B5EF4-FFF2-40B4-BE49-F238E27FC236}">
                <a16:creationId xmlns:a16="http://schemas.microsoft.com/office/drawing/2014/main" id="{12E002B7-DD02-0580-1173-775D52B68A04}"/>
              </a:ext>
            </a:extLst>
          </p:cNvPr>
          <p:cNvGrpSpPr/>
          <p:nvPr/>
        </p:nvGrpSpPr>
        <p:grpSpPr>
          <a:xfrm>
            <a:off x="3829811" y="3383279"/>
            <a:ext cx="1923414" cy="1722120"/>
            <a:chOff x="3829811" y="3383279"/>
            <a:chExt cx="1923414" cy="1722120"/>
          </a:xfrm>
        </p:grpSpPr>
        <p:sp>
          <p:nvSpPr>
            <p:cNvPr id="48" name="object 12">
              <a:extLst>
                <a:ext uri="{FF2B5EF4-FFF2-40B4-BE49-F238E27FC236}">
                  <a16:creationId xmlns:a16="http://schemas.microsoft.com/office/drawing/2014/main" id="{73D4A44A-A9FA-6741-FDED-E8C73698B022}"/>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object 13">
              <a:extLst>
                <a:ext uri="{FF2B5EF4-FFF2-40B4-BE49-F238E27FC236}">
                  <a16:creationId xmlns:a16="http://schemas.microsoft.com/office/drawing/2014/main" id="{628CF58E-DA1C-6419-AAE7-8FE1E2ECDE19}"/>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14">
              <a:extLst>
                <a:ext uri="{FF2B5EF4-FFF2-40B4-BE49-F238E27FC236}">
                  <a16:creationId xmlns:a16="http://schemas.microsoft.com/office/drawing/2014/main" id="{760FB0A2-28DD-7792-84FC-DB7D7565C261}"/>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p:spPr>
          <p:style>
            <a:lnRef idx="3">
              <a:schemeClr val="lt1"/>
            </a:lnRef>
            <a:fillRef idx="1">
              <a:schemeClr val="accent5"/>
            </a:fillRef>
            <a:effectRef idx="1">
              <a:schemeClr val="accent5"/>
            </a:effectRef>
            <a:fontRef idx="minor">
              <a:schemeClr val="lt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5"/>
                </a:spcBef>
              </a:pPr>
              <a:r>
                <a:rPr lang="en-US" dirty="0">
                  <a:solidFill>
                    <a:srgbClr val="FFFFFF"/>
                  </a:solidFill>
                  <a:ea typeface="+mn-lt"/>
                  <a:cs typeface="+mn-lt"/>
                </a:rPr>
                <a:t>Fit and Transform </a:t>
              </a:r>
              <a:endParaRPr lang="en-US" dirty="0">
                <a:solidFill>
                  <a:srgbClr val="000000"/>
                </a:solidFill>
                <a:ea typeface="+mn-lt"/>
                <a:cs typeface="+mn-lt"/>
              </a:endParaRPr>
            </a:p>
            <a:p>
              <a:pPr marL="12700" algn="ctr">
                <a:spcBef>
                  <a:spcPts val="105"/>
                </a:spcBef>
              </a:pPr>
              <a:r>
                <a:rPr lang="en-US" dirty="0">
                  <a:solidFill>
                    <a:srgbClr val="FFFFFF"/>
                  </a:solidFill>
                  <a:ea typeface="+mn-lt"/>
                  <a:cs typeface="+mn-lt"/>
                </a:rPr>
                <a:t>Features using </a:t>
              </a:r>
              <a:endParaRPr lang="en-US" dirty="0">
                <a:solidFill>
                  <a:srgbClr val="000000"/>
                </a:solidFill>
                <a:ea typeface="+mn-lt"/>
                <a:cs typeface="+mn-lt"/>
              </a:endParaRPr>
            </a:p>
            <a:p>
              <a:pPr marL="12700" algn="ctr">
                <a:spcBef>
                  <a:spcPts val="105"/>
                </a:spcBef>
              </a:pPr>
              <a:r>
                <a:rPr lang="en-US" dirty="0">
                  <a:solidFill>
                    <a:srgbClr val="FFFFFF"/>
                  </a:solidFill>
                  <a:ea typeface="+mn-lt"/>
                  <a:cs typeface="+mn-lt"/>
                </a:rPr>
                <a:t>Standard Scaler</a:t>
              </a:r>
              <a:endParaRPr lang="en-US" dirty="0">
                <a:ea typeface="+mn-lt"/>
                <a:cs typeface="+mn-lt"/>
              </a:endParaRPr>
            </a:p>
            <a:p>
              <a:pPr marL="12700" algn="ctr">
                <a:spcBef>
                  <a:spcPts val="105"/>
                </a:spcBef>
              </a:pPr>
              <a:endParaRPr lang="en-US" dirty="0">
                <a:ea typeface="+mn-lt"/>
                <a:cs typeface="+mn-lt"/>
              </a:endParaRPr>
            </a:p>
            <a:p>
              <a:pPr marL="12700" algn="ctr">
                <a:spcBef>
                  <a:spcPts val="105"/>
                </a:spcBef>
              </a:pPr>
              <a:endParaRPr lang="en-US" dirty="0">
                <a:ea typeface="+mn-lt"/>
                <a:cs typeface="+mn-lt"/>
              </a:endParaRPr>
            </a:p>
            <a:p>
              <a:pPr algn="ctr"/>
              <a:endParaRPr lang="en-US" dirty="0">
                <a:solidFill>
                  <a:srgbClr val="FFFFFF"/>
                </a:solidFill>
                <a:ea typeface="+mn-lt"/>
                <a:cs typeface="+mn-lt"/>
              </a:endParaRPr>
            </a:p>
            <a:p>
              <a:pPr algn="ctr"/>
              <a:endParaRPr dirty="0">
                <a:cs typeface="Calibri"/>
              </a:endParaRPr>
            </a:p>
          </p:txBody>
        </p:sp>
      </p:grpSp>
      <p:grpSp>
        <p:nvGrpSpPr>
          <p:cNvPr id="12" name="object 18">
            <a:extLst>
              <a:ext uri="{FF2B5EF4-FFF2-40B4-BE49-F238E27FC236}">
                <a16:creationId xmlns:a16="http://schemas.microsoft.com/office/drawing/2014/main" id="{C70FDE1A-AE91-53CC-6FA1-72ACA90FCB5C}"/>
              </a:ext>
            </a:extLst>
          </p:cNvPr>
          <p:cNvGrpSpPr/>
          <p:nvPr/>
        </p:nvGrpSpPr>
        <p:grpSpPr>
          <a:xfrm>
            <a:off x="3829811" y="4826508"/>
            <a:ext cx="2942971" cy="1153795"/>
            <a:chOff x="3829811" y="4826508"/>
            <a:chExt cx="2942971" cy="1153795"/>
          </a:xfrm>
        </p:grpSpPr>
        <p:sp>
          <p:nvSpPr>
            <p:cNvPr id="45" name="object 19">
              <a:extLst>
                <a:ext uri="{FF2B5EF4-FFF2-40B4-BE49-F238E27FC236}">
                  <a16:creationId xmlns:a16="http://schemas.microsoft.com/office/drawing/2014/main" id="{DFAF0869-5785-DC1A-D70D-DC7D57636A8F}"/>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20">
              <a:extLst>
                <a:ext uri="{FF2B5EF4-FFF2-40B4-BE49-F238E27FC236}">
                  <a16:creationId xmlns:a16="http://schemas.microsoft.com/office/drawing/2014/main" id="{A8738E01-65DF-6F90-D05C-AFA34AD5E838}"/>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21">
              <a:extLst>
                <a:ext uri="{FF2B5EF4-FFF2-40B4-BE49-F238E27FC236}">
                  <a16:creationId xmlns:a16="http://schemas.microsoft.com/office/drawing/2014/main" id="{AAD02D75-4403-16DD-94F1-8E299B919780}"/>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p:spPr>
          <p:style>
            <a:lnRef idx="3">
              <a:schemeClr val="lt1"/>
            </a:lnRef>
            <a:fillRef idx="1">
              <a:schemeClr val="accent5"/>
            </a:fillRef>
            <a:effectRef idx="1">
              <a:schemeClr val="accent5"/>
            </a:effectRef>
            <a:fontRef idx="minor">
              <a:schemeClr val="lt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solidFill>
                  <a:ea typeface="+mn-lt"/>
                  <a:cs typeface="+mn-lt"/>
                </a:rPr>
                <a:t>Train_test_split data</a:t>
              </a:r>
              <a:endParaRPr lang="en-US" dirty="0">
                <a:ea typeface="+mn-lt"/>
                <a:cs typeface="+mn-lt"/>
              </a:endParaRPr>
            </a:p>
            <a:p>
              <a:pPr algn="ctr"/>
              <a:endParaRPr dirty="0">
                <a:cs typeface="Calibri"/>
              </a:endParaRPr>
            </a:p>
          </p:txBody>
        </p:sp>
      </p:grpSp>
      <p:grpSp>
        <p:nvGrpSpPr>
          <p:cNvPr id="15" name="object 24">
            <a:extLst>
              <a:ext uri="{FF2B5EF4-FFF2-40B4-BE49-F238E27FC236}">
                <a16:creationId xmlns:a16="http://schemas.microsoft.com/office/drawing/2014/main" id="{E56A9899-9E6E-B5ED-EB94-B97E5E6299F3}"/>
              </a:ext>
            </a:extLst>
          </p:cNvPr>
          <p:cNvGrpSpPr/>
          <p:nvPr/>
        </p:nvGrpSpPr>
        <p:grpSpPr>
          <a:xfrm>
            <a:off x="6388608" y="3672840"/>
            <a:ext cx="1923414" cy="2307463"/>
            <a:chOff x="6388608" y="3672840"/>
            <a:chExt cx="1923414" cy="2307463"/>
          </a:xfrm>
        </p:grpSpPr>
        <p:sp>
          <p:nvSpPr>
            <p:cNvPr id="42" name="object 25">
              <a:extLst>
                <a:ext uri="{FF2B5EF4-FFF2-40B4-BE49-F238E27FC236}">
                  <a16:creationId xmlns:a16="http://schemas.microsoft.com/office/drawing/2014/main" id="{D1C40D72-780F-033C-D153-DFF7C691E0E6}"/>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26">
              <a:extLst>
                <a:ext uri="{FF2B5EF4-FFF2-40B4-BE49-F238E27FC236}">
                  <a16:creationId xmlns:a16="http://schemas.microsoft.com/office/drawing/2014/main" id="{2881A18B-2697-0042-F420-434F33AEDAEB}"/>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27">
              <a:extLst>
                <a:ext uri="{FF2B5EF4-FFF2-40B4-BE49-F238E27FC236}">
                  <a16:creationId xmlns:a16="http://schemas.microsoft.com/office/drawing/2014/main" id="{534DDEB2-E947-8084-644A-E76C977139DB}"/>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p:spPr>
          <p:style>
            <a:lnRef idx="3">
              <a:schemeClr val="lt1"/>
            </a:lnRef>
            <a:fillRef idx="1">
              <a:schemeClr val="accent5"/>
            </a:fillRef>
            <a:effectRef idx="1">
              <a:schemeClr val="accent5"/>
            </a:effectRef>
            <a:fontRef idx="minor">
              <a:schemeClr val="lt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0"/>
                </a:spcBef>
              </a:pPr>
              <a:r>
                <a:rPr lang="en-US" dirty="0">
                  <a:solidFill>
                    <a:srgbClr val="FFFFFF"/>
                  </a:solidFill>
                  <a:ea typeface="+mn-lt"/>
                  <a:cs typeface="+mn-lt"/>
                </a:rPr>
                <a:t>GridSearchCV </a:t>
              </a:r>
              <a:endParaRPr lang="en-US" dirty="0">
                <a:ea typeface="+mn-lt"/>
                <a:cs typeface="+mn-lt"/>
              </a:endParaRPr>
            </a:p>
            <a:p>
              <a:pPr marL="12700" algn="ctr">
                <a:spcBef>
                  <a:spcPts val="100"/>
                </a:spcBef>
              </a:pPr>
              <a:r>
                <a:rPr lang="en-US" dirty="0">
                  <a:solidFill>
                    <a:srgbClr val="FFFFFF"/>
                  </a:solidFill>
                  <a:cs typeface="Calibri"/>
                </a:rPr>
                <a:t>(cv=10) to find</a:t>
              </a:r>
              <a:endParaRPr lang="en-US" dirty="0">
                <a:ea typeface="+mn-lt"/>
                <a:cs typeface="+mn-lt"/>
              </a:endParaRPr>
            </a:p>
            <a:p>
              <a:pPr marL="12700" algn="ctr">
                <a:spcBef>
                  <a:spcPts val="100"/>
                </a:spcBef>
              </a:pPr>
              <a:r>
                <a:rPr lang="en-US" dirty="0">
                  <a:solidFill>
                    <a:srgbClr val="FFFFFF"/>
                  </a:solidFill>
                  <a:cs typeface="Calibri"/>
                </a:rPr>
                <a:t>optimal parameters</a:t>
              </a:r>
              <a:endParaRPr lang="en-US" dirty="0">
                <a:ea typeface="+mn-lt"/>
                <a:cs typeface="+mn-lt"/>
              </a:endParaRPr>
            </a:p>
            <a:p>
              <a:pPr marL="12700" algn="ctr">
                <a:spcBef>
                  <a:spcPts val="100"/>
                </a:spcBef>
              </a:pPr>
              <a:endParaRPr lang="en-US" dirty="0">
                <a:ea typeface="+mn-lt"/>
                <a:cs typeface="+mn-lt"/>
              </a:endParaRPr>
            </a:p>
            <a:p>
              <a:pPr algn="ctr"/>
              <a:endParaRPr dirty="0">
                <a:cs typeface="Calibri"/>
              </a:endParaRPr>
            </a:p>
          </p:txBody>
        </p:sp>
      </p:grpSp>
      <p:grpSp>
        <p:nvGrpSpPr>
          <p:cNvPr id="18" name="object 30">
            <a:extLst>
              <a:ext uri="{FF2B5EF4-FFF2-40B4-BE49-F238E27FC236}">
                <a16:creationId xmlns:a16="http://schemas.microsoft.com/office/drawing/2014/main" id="{C4B9F5EE-A5F1-79F9-B7C3-DAB100A5A2BB}"/>
              </a:ext>
            </a:extLst>
          </p:cNvPr>
          <p:cNvGrpSpPr/>
          <p:nvPr/>
        </p:nvGrpSpPr>
        <p:grpSpPr>
          <a:xfrm>
            <a:off x="6388608" y="2229611"/>
            <a:ext cx="1923414" cy="2308733"/>
            <a:chOff x="6388608" y="2229611"/>
            <a:chExt cx="1923414" cy="2308733"/>
          </a:xfrm>
        </p:grpSpPr>
        <p:sp>
          <p:nvSpPr>
            <p:cNvPr id="39" name="object 31">
              <a:extLst>
                <a:ext uri="{FF2B5EF4-FFF2-40B4-BE49-F238E27FC236}">
                  <a16:creationId xmlns:a16="http://schemas.microsoft.com/office/drawing/2014/main" id="{9E3E7896-18DC-758F-F6CC-3243742CF3F0}"/>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32">
              <a:extLst>
                <a:ext uri="{FF2B5EF4-FFF2-40B4-BE49-F238E27FC236}">
                  <a16:creationId xmlns:a16="http://schemas.microsoft.com/office/drawing/2014/main" id="{EE835ADC-A167-47FF-44B4-7170F823986F}"/>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33">
              <a:extLst>
                <a:ext uri="{FF2B5EF4-FFF2-40B4-BE49-F238E27FC236}">
                  <a16:creationId xmlns:a16="http://schemas.microsoft.com/office/drawing/2014/main" id="{93CE58D8-338B-EFD2-2A92-84A5F165ECDB}"/>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p:spPr>
          <p:style>
            <a:lnRef idx="3">
              <a:schemeClr val="lt1"/>
            </a:lnRef>
            <a:fillRef idx="1">
              <a:schemeClr val="accent5"/>
            </a:fillRef>
            <a:effectRef idx="1">
              <a:schemeClr val="accent5"/>
            </a:effectRef>
            <a:fontRef idx="minor">
              <a:schemeClr val="lt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5"/>
                </a:spcBef>
              </a:pPr>
              <a:r>
                <a:rPr lang="en-US" dirty="0">
                  <a:solidFill>
                    <a:srgbClr val="FFFFFF"/>
                  </a:solidFill>
                  <a:ea typeface="+mn-lt"/>
                  <a:cs typeface="+mn-lt"/>
                </a:rPr>
                <a:t>Use GridSearchCV </a:t>
              </a:r>
              <a:endParaRPr lang="en-US" dirty="0">
                <a:ea typeface="+mn-lt"/>
                <a:cs typeface="+mn-lt"/>
              </a:endParaRPr>
            </a:p>
            <a:p>
              <a:pPr marL="12700" algn="ctr">
                <a:spcBef>
                  <a:spcPts val="105"/>
                </a:spcBef>
              </a:pPr>
              <a:r>
                <a:rPr lang="en-US" dirty="0">
                  <a:solidFill>
                    <a:srgbClr val="FFFFFF"/>
                  </a:solidFill>
                  <a:cs typeface="Calibri"/>
                </a:rPr>
                <a:t>Decision Tree, and KNN models on </a:t>
              </a:r>
              <a:endParaRPr lang="en-US" dirty="0">
                <a:solidFill>
                  <a:srgbClr val="000000"/>
                </a:solidFill>
                <a:cs typeface="Calibri"/>
              </a:endParaRPr>
            </a:p>
            <a:p>
              <a:pPr marL="12700" algn="ctr">
                <a:spcBef>
                  <a:spcPts val="105"/>
                </a:spcBef>
              </a:pPr>
              <a:r>
                <a:rPr lang="en-US" dirty="0" err="1">
                  <a:solidFill>
                    <a:srgbClr val="FFFFFF"/>
                  </a:solidFill>
                  <a:cs typeface="Calibri"/>
                </a:rPr>
                <a:t>LogReg</a:t>
              </a:r>
              <a:r>
                <a:rPr lang="en-US" dirty="0">
                  <a:solidFill>
                    <a:srgbClr val="FFFFFF"/>
                  </a:solidFill>
                  <a:cs typeface="Calibri"/>
                </a:rPr>
                <a:t>, SVM</a:t>
              </a:r>
              <a:endParaRPr dirty="0">
                <a:cs typeface="Calibri" panose="020F0502020204030204"/>
              </a:endParaRPr>
            </a:p>
          </p:txBody>
        </p:sp>
      </p:grpSp>
      <p:grpSp>
        <p:nvGrpSpPr>
          <p:cNvPr id="23" name="object 38">
            <a:extLst>
              <a:ext uri="{FF2B5EF4-FFF2-40B4-BE49-F238E27FC236}">
                <a16:creationId xmlns:a16="http://schemas.microsoft.com/office/drawing/2014/main" id="{85E76C96-09DA-54F0-00F8-27F3D9F34BBF}"/>
              </a:ext>
            </a:extLst>
          </p:cNvPr>
          <p:cNvGrpSpPr/>
          <p:nvPr/>
        </p:nvGrpSpPr>
        <p:grpSpPr>
          <a:xfrm>
            <a:off x="6388608" y="1941575"/>
            <a:ext cx="2942971" cy="1153795"/>
            <a:chOff x="6388608" y="1941575"/>
            <a:chExt cx="2942971" cy="1153795"/>
          </a:xfrm>
        </p:grpSpPr>
        <p:sp>
          <p:nvSpPr>
            <p:cNvPr id="36" name="object 39">
              <a:extLst>
                <a:ext uri="{FF2B5EF4-FFF2-40B4-BE49-F238E27FC236}">
                  <a16:creationId xmlns:a16="http://schemas.microsoft.com/office/drawing/2014/main" id="{82279278-C967-2279-DD83-8DA09A37E16D}"/>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40">
              <a:extLst>
                <a:ext uri="{FF2B5EF4-FFF2-40B4-BE49-F238E27FC236}">
                  <a16:creationId xmlns:a16="http://schemas.microsoft.com/office/drawing/2014/main" id="{77457FFC-5C89-8C40-58E7-35596065880C}"/>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solidFill>
                  <a:cs typeface="Calibri"/>
                </a:rPr>
                <a:t>Score models on </a:t>
              </a:r>
              <a:endParaRPr lang="en-US" dirty="0">
                <a:solidFill>
                  <a:srgbClr val="000000"/>
                </a:solidFill>
                <a:cs typeface="Calibri"/>
              </a:endParaRPr>
            </a:p>
            <a:p>
              <a:pPr algn="ctr"/>
              <a:r>
                <a:rPr lang="en-US" dirty="0">
                  <a:solidFill>
                    <a:srgbClr val="FFFFFF"/>
                  </a:solidFill>
                  <a:cs typeface="Calibri"/>
                </a:rPr>
                <a:t>split test set</a:t>
              </a:r>
              <a:endParaRPr lang="en-US" dirty="0">
                <a:ea typeface="+mn-lt"/>
                <a:cs typeface="+mn-lt"/>
              </a:endParaRPr>
            </a:p>
            <a:p>
              <a:endParaRPr dirty="0">
                <a:cs typeface="Calibri"/>
              </a:endParaRPr>
            </a:p>
          </p:txBody>
        </p:sp>
      </p:grpSp>
      <p:grpSp>
        <p:nvGrpSpPr>
          <p:cNvPr id="26" name="object 44">
            <a:extLst>
              <a:ext uri="{FF2B5EF4-FFF2-40B4-BE49-F238E27FC236}">
                <a16:creationId xmlns:a16="http://schemas.microsoft.com/office/drawing/2014/main" id="{87F5BAF3-1855-1D8E-424B-B71FD73211F1}"/>
              </a:ext>
            </a:extLst>
          </p:cNvPr>
          <p:cNvGrpSpPr/>
          <p:nvPr/>
        </p:nvGrpSpPr>
        <p:grpSpPr>
          <a:xfrm>
            <a:off x="8945879" y="1941575"/>
            <a:ext cx="1923414" cy="1720596"/>
            <a:chOff x="8945879" y="1941575"/>
            <a:chExt cx="1923414" cy="1720596"/>
          </a:xfrm>
        </p:grpSpPr>
        <p:sp>
          <p:nvSpPr>
            <p:cNvPr id="33" name="object 45">
              <a:extLst>
                <a:ext uri="{FF2B5EF4-FFF2-40B4-BE49-F238E27FC236}">
                  <a16:creationId xmlns:a16="http://schemas.microsoft.com/office/drawing/2014/main" id="{132A1E25-EBCE-035B-5F2E-3DBB416D8BED}"/>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46">
              <a:extLst>
                <a:ext uri="{FF2B5EF4-FFF2-40B4-BE49-F238E27FC236}">
                  <a16:creationId xmlns:a16="http://schemas.microsoft.com/office/drawing/2014/main" id="{F07F41F2-21B7-F344-F599-8A7251034E77}"/>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47">
              <a:extLst>
                <a:ext uri="{FF2B5EF4-FFF2-40B4-BE49-F238E27FC236}">
                  <a16:creationId xmlns:a16="http://schemas.microsoft.com/office/drawing/2014/main" id="{270DA737-48F7-440F-68A9-34BCB9065F45}"/>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p:spPr>
          <p:style>
            <a:lnRef idx="3">
              <a:schemeClr val="lt1"/>
            </a:lnRef>
            <a:fillRef idx="1">
              <a:schemeClr val="accent5"/>
            </a:fillRef>
            <a:effectRef idx="1">
              <a:schemeClr val="accent5"/>
            </a:effectRef>
            <a:fontRef idx="minor">
              <a:schemeClr val="lt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5"/>
                </a:spcBef>
              </a:pPr>
              <a:r>
                <a:rPr lang="en-US" dirty="0">
                  <a:solidFill>
                    <a:srgbClr val="FFFFFF"/>
                  </a:solidFill>
                  <a:ea typeface="+mn-lt"/>
                  <a:cs typeface="+mn-lt"/>
                </a:rPr>
                <a:t>Confusion Matrix </a:t>
              </a:r>
              <a:endParaRPr lang="en-US" dirty="0">
                <a:ea typeface="+mn-lt"/>
                <a:cs typeface="+mn-lt"/>
              </a:endParaRPr>
            </a:p>
            <a:p>
              <a:pPr marL="12700" algn="ctr">
                <a:spcBef>
                  <a:spcPts val="105"/>
                </a:spcBef>
              </a:pPr>
              <a:r>
                <a:rPr lang="en-US" dirty="0">
                  <a:solidFill>
                    <a:srgbClr val="FFFFFF"/>
                  </a:solidFill>
                  <a:cs typeface="Calibri"/>
                </a:rPr>
                <a:t>for all models</a:t>
              </a:r>
              <a:endParaRPr lang="en-US" dirty="0">
                <a:ea typeface="+mn-lt"/>
                <a:cs typeface="+mn-lt"/>
              </a:endParaRPr>
            </a:p>
            <a:p>
              <a:pPr marL="12700" algn="ctr">
                <a:spcBef>
                  <a:spcPts val="105"/>
                </a:spcBef>
              </a:pPr>
              <a:endParaRPr lang="en-US" dirty="0">
                <a:ea typeface="+mn-lt"/>
                <a:cs typeface="+mn-lt"/>
              </a:endParaRPr>
            </a:p>
            <a:p>
              <a:pPr algn="ctr"/>
              <a:endParaRPr dirty="0">
                <a:cs typeface="Calibri"/>
              </a:endParaRPr>
            </a:p>
          </p:txBody>
        </p:sp>
      </p:grpSp>
      <p:grpSp>
        <p:nvGrpSpPr>
          <p:cNvPr id="29" name="object 50">
            <a:extLst>
              <a:ext uri="{FF2B5EF4-FFF2-40B4-BE49-F238E27FC236}">
                <a16:creationId xmlns:a16="http://schemas.microsoft.com/office/drawing/2014/main" id="{686EEEF1-3B5F-36A7-7716-F3B26874DF75}"/>
              </a:ext>
            </a:extLst>
          </p:cNvPr>
          <p:cNvGrpSpPr/>
          <p:nvPr/>
        </p:nvGrpSpPr>
        <p:grpSpPr>
          <a:xfrm>
            <a:off x="8945879" y="3383279"/>
            <a:ext cx="1923414" cy="1155065"/>
            <a:chOff x="8945879" y="3383279"/>
            <a:chExt cx="1923414" cy="1155065"/>
          </a:xfrm>
        </p:grpSpPr>
        <p:sp>
          <p:nvSpPr>
            <p:cNvPr id="31" name="object 51">
              <a:extLst>
                <a:ext uri="{FF2B5EF4-FFF2-40B4-BE49-F238E27FC236}">
                  <a16:creationId xmlns:a16="http://schemas.microsoft.com/office/drawing/2014/main" id="{6058CF0A-44F7-C732-8FDC-0F5A380DD58B}"/>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p:spPr>
          <p:style>
            <a:lnRef idx="3">
              <a:schemeClr val="lt1"/>
            </a:lnRef>
            <a:fillRef idx="1">
              <a:schemeClr val="accent5"/>
            </a:fillRef>
            <a:effectRef idx="1">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52">
              <a:extLst>
                <a:ext uri="{FF2B5EF4-FFF2-40B4-BE49-F238E27FC236}">
                  <a16:creationId xmlns:a16="http://schemas.microsoft.com/office/drawing/2014/main" id="{0307AF44-757B-DBE6-4855-F9E8B5671015}"/>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p:spPr>
          <p:style>
            <a:lnRef idx="3">
              <a:schemeClr val="lt1"/>
            </a:lnRef>
            <a:fillRef idx="1">
              <a:schemeClr val="accent5"/>
            </a:fillRef>
            <a:effectRef idx="1">
              <a:schemeClr val="accent5"/>
            </a:effectRef>
            <a:fontRef idx="minor">
              <a:schemeClr val="lt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5080" indent="-111760" algn="ctr">
                <a:lnSpc>
                  <a:spcPts val="2000"/>
                </a:lnSpc>
                <a:spcBef>
                  <a:spcPts val="200"/>
                </a:spcBef>
              </a:pPr>
              <a:r>
                <a:rPr lang="en-US" dirty="0">
                  <a:solidFill>
                    <a:srgbClr val="FFFFFF"/>
                  </a:solidFill>
                  <a:ea typeface="+mn-lt"/>
                  <a:cs typeface="+mn-lt"/>
                </a:rPr>
                <a:t>Barplot to compare</a:t>
              </a:r>
              <a:endParaRPr lang="en-US">
                <a:ea typeface="+mn-lt"/>
                <a:cs typeface="+mn-lt"/>
              </a:endParaRPr>
            </a:p>
            <a:p>
              <a:pPr marL="123825" marR="5080" indent="-111760" algn="ctr">
                <a:lnSpc>
                  <a:spcPts val="2000"/>
                </a:lnSpc>
                <a:spcBef>
                  <a:spcPts val="200"/>
                </a:spcBef>
              </a:pPr>
              <a:r>
                <a:rPr lang="en-US" dirty="0">
                  <a:solidFill>
                    <a:srgbClr val="FFFFFF"/>
                  </a:solidFill>
                  <a:ea typeface="+mn-lt"/>
                  <a:cs typeface="+mn-lt"/>
                </a:rPr>
                <a:t>scores of models</a:t>
              </a:r>
              <a:endParaRPr lang="en-US">
                <a:ea typeface="+mn-lt"/>
                <a:cs typeface="+mn-lt"/>
              </a:endParaRPr>
            </a:p>
            <a:p>
              <a:pPr algn="ctr"/>
              <a:endParaRPr dirty="0">
                <a:cs typeface="Calibri"/>
              </a:endParaRPr>
            </a:p>
          </p:txBody>
        </p:sp>
      </p:grpSp>
      <p:sp>
        <p:nvSpPr>
          <p:cNvPr id="5" name="object 4">
            <a:extLst>
              <a:ext uri="{FF2B5EF4-FFF2-40B4-BE49-F238E27FC236}">
                <a16:creationId xmlns:a16="http://schemas.microsoft.com/office/drawing/2014/main" id="{B5B2E618-358B-C6CE-2CA3-CA3C2CF2EA21}"/>
              </a:ext>
            </a:extLst>
          </p:cNvPr>
          <p:cNvSpPr txBox="1"/>
          <p:nvPr/>
        </p:nvSpPr>
        <p:spPr>
          <a:xfrm>
            <a:off x="419101" y="2453259"/>
            <a:ext cx="3061208" cy="1872949"/>
          </a:xfrm>
          <a:prstGeom prst="rect">
            <a:avLst/>
          </a:prstGeom>
        </p:spPr>
        <p:txBody>
          <a:bodyPr vert="horz" wrap="square" lIns="0" tIns="1333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b="1" dirty="0">
                <a:solidFill>
                  <a:srgbClr val="404040"/>
                </a:solidFill>
                <a:uFill>
                  <a:solidFill>
                    <a:srgbClr val="404040"/>
                  </a:solidFill>
                </a:uFill>
                <a:latin typeface="Carlito"/>
                <a:cs typeface="Carlito"/>
              </a:rPr>
              <a:t>GitHub</a:t>
            </a:r>
            <a:r>
              <a:rPr sz="2000" b="1" spc="-95" dirty="0">
                <a:solidFill>
                  <a:srgbClr val="404040"/>
                </a:solidFill>
                <a:uFill>
                  <a:solidFill>
                    <a:srgbClr val="404040"/>
                  </a:solidFill>
                </a:uFill>
                <a:latin typeface="Carlito"/>
                <a:cs typeface="Carlito"/>
              </a:rPr>
              <a:t> </a:t>
            </a:r>
            <a:r>
              <a:rPr lang="en-US" sz="2000" b="1" spc="-5" dirty="0">
                <a:solidFill>
                  <a:srgbClr val="404040"/>
                </a:solidFill>
                <a:uFill>
                  <a:solidFill>
                    <a:srgbClr val="404040"/>
                  </a:solidFill>
                </a:uFill>
                <a:latin typeface="Carlito"/>
                <a:cs typeface="Carlito"/>
              </a:rPr>
              <a:t>URL</a:t>
            </a:r>
            <a:r>
              <a:rPr sz="2000" b="1" spc="-5" dirty="0">
                <a:solidFill>
                  <a:srgbClr val="404040"/>
                </a:solidFill>
                <a:uFill>
                  <a:solidFill>
                    <a:srgbClr val="404040"/>
                  </a:solidFill>
                </a:uFill>
                <a:latin typeface="Carlito"/>
                <a:cs typeface="Carlito"/>
              </a:rPr>
              <a:t>:</a:t>
            </a:r>
          </a:p>
          <a:p>
            <a:pPr marL="12700">
              <a:spcBef>
                <a:spcPts val="105"/>
              </a:spcBef>
            </a:pPr>
            <a:r>
              <a:rPr lang="en-US" sz="2000" spc="-5" dirty="0">
                <a:uFill>
                  <a:solidFill>
                    <a:srgbClr val="404040"/>
                  </a:solidFill>
                </a:uFill>
                <a:ea typeface="+mn-lt"/>
                <a:cs typeface="+mn-lt"/>
                <a:hlinkClick r:id="rId3"/>
              </a:rPr>
              <a:t>https://github.com/NatDing/Applied-Data-Science-Capstone/blob/main/SpaceX_Machine%20Learning%20Prediction_Part_5.ipynb</a:t>
            </a: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descr="Chart, table&#10;&#10;Description automatically generated">
            <a:extLst>
              <a:ext uri="{FF2B5EF4-FFF2-40B4-BE49-F238E27FC236}">
                <a16:creationId xmlns:a16="http://schemas.microsoft.com/office/drawing/2014/main" id="{F94F3EC3-4969-8EB1-3FAB-AE78D5255874}"/>
              </a:ext>
            </a:extLst>
          </p:cNvPr>
          <p:cNvPicPr>
            <a:picLocks noChangeAspect="1"/>
          </p:cNvPicPr>
          <p:nvPr/>
        </p:nvPicPr>
        <p:blipFill>
          <a:blip r:embed="rId4"/>
          <a:stretch>
            <a:fillRect/>
          </a:stretch>
        </p:blipFill>
        <p:spPr>
          <a:xfrm>
            <a:off x="2533650" y="1563604"/>
            <a:ext cx="6991350" cy="3930817"/>
          </a:xfrm>
          <a:prstGeom prst="rect">
            <a:avLst/>
          </a:prstGeom>
        </p:spPr>
      </p:pic>
      <p:sp>
        <p:nvSpPr>
          <p:cNvPr id="3" name="object 4">
            <a:extLst>
              <a:ext uri="{FF2B5EF4-FFF2-40B4-BE49-F238E27FC236}">
                <a16:creationId xmlns:a16="http://schemas.microsoft.com/office/drawing/2014/main" id="{DE7508E7-7C4B-F7CE-7DD4-6A12F3B430F6}"/>
              </a:ext>
            </a:extLst>
          </p:cNvPr>
          <p:cNvSpPr txBox="1"/>
          <p:nvPr/>
        </p:nvSpPr>
        <p:spPr>
          <a:xfrm>
            <a:off x="842391" y="5631179"/>
            <a:ext cx="10224135" cy="1028487"/>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spcBef>
                <a:spcPts val="100"/>
              </a:spcBef>
            </a:pPr>
            <a:r>
              <a:rPr sz="2200" spc="-5" dirty="0">
                <a:latin typeface="Abadi"/>
                <a:cs typeface="Carlito"/>
              </a:rPr>
              <a:t>This is </a:t>
            </a:r>
            <a:r>
              <a:rPr sz="2200" dirty="0">
                <a:latin typeface="Abadi"/>
                <a:cs typeface="Carlito"/>
              </a:rPr>
              <a:t>a </a:t>
            </a:r>
            <a:r>
              <a:rPr sz="2200" spc="-20" dirty="0">
                <a:latin typeface="Abadi"/>
                <a:cs typeface="Carlito"/>
              </a:rPr>
              <a:t>preview </a:t>
            </a:r>
            <a:r>
              <a:rPr sz="2200" spc="-5" dirty="0">
                <a:latin typeface="Abadi"/>
                <a:cs typeface="Carlito"/>
              </a:rPr>
              <a:t>of </a:t>
            </a:r>
            <a:r>
              <a:rPr sz="2200" dirty="0">
                <a:latin typeface="Abadi"/>
                <a:cs typeface="Carlito"/>
              </a:rPr>
              <a:t>the </a:t>
            </a:r>
            <a:r>
              <a:rPr sz="2200" spc="-15" dirty="0">
                <a:latin typeface="Abadi"/>
                <a:cs typeface="Carlito"/>
              </a:rPr>
              <a:t>Plotly dashboard. </a:t>
            </a:r>
            <a:r>
              <a:rPr sz="2200" spc="-5" dirty="0">
                <a:latin typeface="Abadi"/>
                <a:cs typeface="Carlito"/>
              </a:rPr>
              <a:t>The </a:t>
            </a:r>
            <a:r>
              <a:rPr sz="2200" spc="-20" dirty="0">
                <a:latin typeface="Abadi"/>
                <a:cs typeface="Carlito"/>
              </a:rPr>
              <a:t>following </a:t>
            </a:r>
            <a:r>
              <a:rPr sz="2200" spc="-5" dirty="0">
                <a:latin typeface="Abadi"/>
                <a:cs typeface="Carlito"/>
              </a:rPr>
              <a:t>sides will show </a:t>
            </a:r>
            <a:r>
              <a:rPr sz="2200" dirty="0">
                <a:latin typeface="Abadi"/>
                <a:cs typeface="Carlito"/>
              </a:rPr>
              <a:t>the </a:t>
            </a:r>
            <a:r>
              <a:rPr sz="2200" spc="-15" dirty="0">
                <a:latin typeface="Abadi"/>
                <a:cs typeface="Carlito"/>
              </a:rPr>
              <a:t>results </a:t>
            </a:r>
            <a:r>
              <a:rPr sz="2200" spc="-5" dirty="0">
                <a:latin typeface="Abadi"/>
                <a:cs typeface="Carlito"/>
              </a:rPr>
              <a:t>of </a:t>
            </a:r>
            <a:r>
              <a:rPr lang="en-US" sz="2200" spc="-5" dirty="0">
                <a:latin typeface="Abadi"/>
                <a:cs typeface="Carlito"/>
              </a:rPr>
              <a:t>Interactive Map with Folium, EDA with SQL, EDA with visualization and the results of our model.</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2598" y="3619500"/>
            <a:ext cx="10228263" cy="649288"/>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ea typeface="+mn-lt"/>
                <a:cs typeface="+mn-lt"/>
              </a:rPr>
              <a:t>Orange indicates successful launch; Blue indicates unsuccessful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88D493F6-D3DE-01F0-BDB0-A959CD3F8B88}"/>
              </a:ext>
            </a:extLst>
          </p:cNvPr>
          <p:cNvPicPr>
            <a:picLocks noChangeAspect="1"/>
          </p:cNvPicPr>
          <p:nvPr/>
        </p:nvPicPr>
        <p:blipFill>
          <a:blip r:embed="rId3"/>
          <a:stretch>
            <a:fillRect/>
          </a:stretch>
        </p:blipFill>
        <p:spPr>
          <a:xfrm>
            <a:off x="923925" y="1482641"/>
            <a:ext cx="10363200" cy="2025818"/>
          </a:xfrm>
          <a:prstGeom prst="rect">
            <a:avLst/>
          </a:prstGeom>
        </p:spPr>
      </p:pic>
      <p:sp>
        <p:nvSpPr>
          <p:cNvPr id="6" name="object 6">
            <a:extLst>
              <a:ext uri="{FF2B5EF4-FFF2-40B4-BE49-F238E27FC236}">
                <a16:creationId xmlns:a16="http://schemas.microsoft.com/office/drawing/2014/main" id="{901F7396-C5F0-7702-F081-3F6E706381FD}"/>
              </a:ext>
            </a:extLst>
          </p:cNvPr>
          <p:cNvSpPr txBox="1"/>
          <p:nvPr/>
        </p:nvSpPr>
        <p:spPr>
          <a:xfrm>
            <a:off x="972578" y="4440937"/>
            <a:ext cx="10107930" cy="1213602"/>
          </a:xfrm>
          <a:prstGeom prst="rect">
            <a:avLst/>
          </a:prstGeom>
        </p:spPr>
        <p:txBody>
          <a:bodyPr vert="horz" wrap="square" lIns="0" tIns="1333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20900"/>
              </a:lnSpc>
              <a:spcBef>
                <a:spcPts val="105"/>
              </a:spcBef>
            </a:pPr>
            <a:r>
              <a:rPr lang="en-US" sz="2200" spc="-20" dirty="0">
                <a:latin typeface="Abadi"/>
                <a:cs typeface="Carlito"/>
              </a:rPr>
              <a:t>The graphic</a:t>
            </a:r>
            <a:r>
              <a:rPr sz="2200" spc="-20" dirty="0">
                <a:latin typeface="Abadi"/>
                <a:cs typeface="Carlito"/>
              </a:rPr>
              <a:t> </a:t>
            </a:r>
            <a:r>
              <a:rPr sz="2200" spc="-10" dirty="0">
                <a:latin typeface="Abadi"/>
                <a:cs typeface="Carlito"/>
              </a:rPr>
              <a:t>suggests </a:t>
            </a:r>
            <a:r>
              <a:rPr sz="2200" spc="-5" dirty="0">
                <a:latin typeface="Abadi"/>
                <a:cs typeface="Carlito"/>
              </a:rPr>
              <a:t>an </a:t>
            </a:r>
            <a:r>
              <a:rPr sz="2200" spc="-20" dirty="0">
                <a:latin typeface="Abadi"/>
                <a:cs typeface="Carlito"/>
              </a:rPr>
              <a:t>increase </a:t>
            </a:r>
            <a:r>
              <a:rPr sz="2200" dirty="0">
                <a:latin typeface="Abadi"/>
                <a:cs typeface="Carlito"/>
              </a:rPr>
              <a:t>in </a:t>
            </a:r>
            <a:r>
              <a:rPr sz="2200" spc="-15" dirty="0">
                <a:latin typeface="Abadi"/>
                <a:cs typeface="Carlito"/>
              </a:rPr>
              <a:t>success </a:t>
            </a:r>
            <a:r>
              <a:rPr sz="2200" spc="-40" dirty="0">
                <a:latin typeface="Abadi"/>
                <a:cs typeface="Carlito"/>
              </a:rPr>
              <a:t>rate </a:t>
            </a:r>
            <a:r>
              <a:rPr sz="2200" spc="-20" dirty="0">
                <a:latin typeface="Abadi"/>
                <a:cs typeface="Carlito"/>
              </a:rPr>
              <a:t>over </a:t>
            </a:r>
            <a:r>
              <a:rPr sz="2200" spc="-5" dirty="0">
                <a:latin typeface="Abadi"/>
                <a:cs typeface="Carlito"/>
              </a:rPr>
              <a:t>time</a:t>
            </a:r>
            <a:r>
              <a:rPr lang="en-US" sz="2200" spc="-5" dirty="0">
                <a:latin typeface="Abadi"/>
                <a:cs typeface="Carlito"/>
              </a:rPr>
              <a:t>. This is l</a:t>
            </a:r>
            <a:r>
              <a:rPr lang="en-US" sz="2200" spc="-25" dirty="0">
                <a:latin typeface="Abadi"/>
                <a:cs typeface="Carlito"/>
              </a:rPr>
              <a:t>ikely</a:t>
            </a:r>
            <a:r>
              <a:rPr sz="2200" spc="-25" dirty="0">
                <a:latin typeface="Abadi"/>
                <a:cs typeface="Carlito"/>
              </a:rPr>
              <a:t> </a:t>
            </a:r>
            <a:r>
              <a:rPr lang="en-US" sz="2200" spc="-5" dirty="0">
                <a:latin typeface="Abadi"/>
                <a:cs typeface="Carlito"/>
              </a:rPr>
              <a:t>due to a</a:t>
            </a:r>
            <a:r>
              <a:rPr sz="2200" spc="-5" dirty="0">
                <a:latin typeface="Abadi"/>
                <a:cs typeface="Carlito"/>
              </a:rPr>
              <a:t> big </a:t>
            </a:r>
            <a:r>
              <a:rPr sz="2200" spc="-25" dirty="0">
                <a:latin typeface="Abadi"/>
                <a:cs typeface="Carlito"/>
              </a:rPr>
              <a:t>breakthrough </a:t>
            </a:r>
            <a:r>
              <a:rPr sz="2200" spc="-20" dirty="0">
                <a:latin typeface="Abadi"/>
                <a:cs typeface="Carlito"/>
              </a:rPr>
              <a:t>around </a:t>
            </a:r>
            <a:r>
              <a:rPr sz="2200" spc="-10" dirty="0">
                <a:latin typeface="Abadi"/>
                <a:cs typeface="Carlito"/>
              </a:rPr>
              <a:t>flight </a:t>
            </a:r>
            <a:r>
              <a:rPr sz="2200" spc="-15" dirty="0">
                <a:latin typeface="Abadi"/>
                <a:cs typeface="Carlito"/>
              </a:rPr>
              <a:t>20 </a:t>
            </a:r>
            <a:r>
              <a:rPr sz="2200" spc="-5" dirty="0">
                <a:latin typeface="Abadi"/>
                <a:cs typeface="Carlito"/>
              </a:rPr>
              <a:t>which </a:t>
            </a:r>
            <a:r>
              <a:rPr lang="en-US" sz="2200" spc="-5" dirty="0">
                <a:latin typeface="Abadi"/>
                <a:cs typeface="Carlito"/>
              </a:rPr>
              <a:t>shows </a:t>
            </a:r>
            <a:r>
              <a:rPr lang="en-US" sz="2200" spc="-15" dirty="0">
                <a:latin typeface="Abadi"/>
                <a:cs typeface="Carlito"/>
              </a:rPr>
              <a:t>significantly</a:t>
            </a:r>
            <a:r>
              <a:rPr sz="2200" spc="-15" dirty="0">
                <a:latin typeface="Abadi"/>
                <a:cs typeface="Carlito"/>
              </a:rPr>
              <a:t> </a:t>
            </a:r>
            <a:r>
              <a:rPr sz="2200" spc="-20" dirty="0">
                <a:latin typeface="Abadi"/>
                <a:cs typeface="Carlito"/>
              </a:rPr>
              <a:t>increased </a:t>
            </a:r>
            <a:r>
              <a:rPr sz="2200" spc="-15" dirty="0">
                <a:latin typeface="Abadi"/>
                <a:cs typeface="Carlito"/>
              </a:rPr>
              <a:t>success </a:t>
            </a:r>
            <a:r>
              <a:rPr sz="2200" spc="-25" dirty="0">
                <a:latin typeface="Abadi"/>
                <a:cs typeface="Carlito"/>
              </a:rPr>
              <a:t>rate</a:t>
            </a:r>
            <a:r>
              <a:rPr lang="en-US" sz="2200" spc="-25" dirty="0">
                <a:latin typeface="Abadi"/>
                <a:cs typeface="Carlito"/>
              </a:rPr>
              <a:t> since that flight. </a:t>
            </a:r>
            <a:r>
              <a:rPr sz="2200" spc="-20" dirty="0">
                <a:latin typeface="Abadi"/>
                <a:cs typeface="Carlito"/>
              </a:rPr>
              <a:t>CCAFS </a:t>
            </a:r>
            <a:r>
              <a:rPr lang="en-US" sz="2200" spc="-20" dirty="0">
                <a:latin typeface="Abadi"/>
                <a:cs typeface="Carlito"/>
              </a:rPr>
              <a:t>seems</a:t>
            </a:r>
            <a:r>
              <a:rPr sz="2200" spc="-20" dirty="0">
                <a:latin typeface="Abadi"/>
                <a:cs typeface="Carlito"/>
              </a:rPr>
              <a:t> </a:t>
            </a:r>
            <a:r>
              <a:rPr sz="2200" spc="-15" dirty="0">
                <a:latin typeface="Abadi"/>
                <a:cs typeface="Carlito"/>
              </a:rPr>
              <a:t>to </a:t>
            </a:r>
            <a:r>
              <a:rPr sz="2200" spc="-5" dirty="0">
                <a:latin typeface="Abadi"/>
                <a:cs typeface="Carlito"/>
              </a:rPr>
              <a:t>be the main </a:t>
            </a:r>
            <a:r>
              <a:rPr sz="2200" spc="-10" dirty="0">
                <a:latin typeface="Abadi"/>
                <a:cs typeface="Carlito"/>
              </a:rPr>
              <a:t>launch </a:t>
            </a:r>
            <a:r>
              <a:rPr sz="2200" spc="-15" dirty="0">
                <a:latin typeface="Abadi"/>
                <a:cs typeface="Carlito"/>
              </a:rPr>
              <a:t>site </a:t>
            </a:r>
            <a:r>
              <a:rPr sz="2200" spc="-5" dirty="0">
                <a:latin typeface="Abadi"/>
                <a:cs typeface="Carlito"/>
              </a:rPr>
              <a:t>as it has the </a:t>
            </a:r>
            <a:r>
              <a:rPr sz="2200" spc="-20" dirty="0">
                <a:latin typeface="Abadi"/>
                <a:cs typeface="Carlito"/>
              </a:rPr>
              <a:t>most</a:t>
            </a:r>
            <a:r>
              <a:rPr sz="2200" spc="-90" dirty="0">
                <a:latin typeface="Abadi"/>
                <a:cs typeface="Carlito"/>
              </a:rPr>
              <a:t> </a:t>
            </a:r>
            <a:r>
              <a:rPr sz="2200" spc="-20" dirty="0">
                <a:latin typeface="Abadi"/>
                <a:cs typeface="Carlito"/>
              </a:rPr>
              <a:t>volume.</a:t>
            </a:r>
            <a:endParaRPr lang="en-US" sz="2200">
              <a:latin typeface="Abadi"/>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2886" y="4489107"/>
            <a:ext cx="10152063" cy="1735138"/>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a:rPr>
              <a:t>Payload mass fall mostly between 0-6000 kg.  Different launch sites also handle different payload masses.</a:t>
            </a:r>
            <a:endParaRPr lang="en-US" dirty="0">
              <a:solidFill>
                <a:schemeClr val="accent3">
                  <a:lumMod val="25000"/>
                </a:schemeClr>
              </a:solidFill>
            </a:endParaRPr>
          </a:p>
          <a:p>
            <a:pPr>
              <a:lnSpc>
                <a:spcPct val="100000"/>
              </a:lnSpc>
              <a:spcBef>
                <a:spcPts val="1400"/>
              </a:spcBef>
            </a:pPr>
            <a:endParaRPr lang="en-CA" sz="2200" dirty="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C7B20A8A-3BD2-E7CD-68E3-E87332071E90}"/>
              </a:ext>
            </a:extLst>
          </p:cNvPr>
          <p:cNvPicPr>
            <a:picLocks noChangeAspect="1"/>
          </p:cNvPicPr>
          <p:nvPr/>
        </p:nvPicPr>
        <p:blipFill>
          <a:blip r:embed="rId3"/>
          <a:stretch>
            <a:fillRect/>
          </a:stretch>
        </p:blipFill>
        <p:spPr>
          <a:xfrm>
            <a:off x="914400" y="1502321"/>
            <a:ext cx="10363200" cy="2024557"/>
          </a:xfrm>
          <a:prstGeom prst="rect">
            <a:avLst/>
          </a:prstGeom>
        </p:spPr>
      </p:pic>
      <p:sp>
        <p:nvSpPr>
          <p:cNvPr id="7" name="Content Placeholder 2">
            <a:extLst>
              <a:ext uri="{FF2B5EF4-FFF2-40B4-BE49-F238E27FC236}">
                <a16:creationId xmlns:a16="http://schemas.microsoft.com/office/drawing/2014/main" id="{2610C5E8-6091-3851-77D1-D2BE403B6AA9}"/>
              </a:ext>
            </a:extLst>
          </p:cNvPr>
          <p:cNvSpPr txBox="1">
            <a:spLocks/>
          </p:cNvSpPr>
          <p:nvPr/>
        </p:nvSpPr>
        <p:spPr>
          <a:xfrm>
            <a:off x="912598" y="3619500"/>
            <a:ext cx="10228263" cy="6492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a:ea typeface="+mn-lt"/>
                <a:cs typeface="+mn-lt"/>
              </a:rPr>
              <a:t>Orange indicates successful launch; Blue indicates unsuccessful launch.</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87272" y="17703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4236" y="4749114"/>
            <a:ext cx="11799888" cy="1954213"/>
          </a:xfrm>
          <a:prstGeom prst="rect">
            <a:avLst/>
          </a:prstGeom>
        </p:spPr>
        <p:txBody>
          <a:bodyPr lIns="91440" tIns="45720" rIns="91440" bIns="45720" anchor="t">
            <a:normAutofit/>
          </a:bodyPr>
          <a:lstStyle/>
          <a:p>
            <a:pPr>
              <a:spcBef>
                <a:spcPts val="1400"/>
              </a:spcBef>
            </a:pPr>
            <a:r>
              <a:rPr lang="en-US" sz="2200" dirty="0">
                <a:solidFill>
                  <a:schemeClr val="accent3">
                    <a:lumMod val="25000"/>
                  </a:schemeClr>
                </a:solidFill>
                <a:latin typeface="Abadi"/>
                <a:ea typeface="+mn-lt"/>
                <a:cs typeface="+mn-lt"/>
              </a:rPr>
              <a:t>ES-L1 (1), GEO (1), HEO (1) have 100% success rate (sample sizes in parenthesis)  SSO (5) has 100% success rate</a:t>
            </a:r>
            <a:endParaRPr lang="en-US" dirty="0">
              <a:solidFill>
                <a:schemeClr val="accent3">
                  <a:lumMod val="25000"/>
                </a:schemeClr>
              </a:solidFill>
              <a:cs typeface="Calibri" panose="020F0502020204030204"/>
            </a:endParaRPr>
          </a:p>
          <a:p>
            <a:pPr>
              <a:spcBef>
                <a:spcPts val="1400"/>
              </a:spcBef>
            </a:pPr>
            <a:r>
              <a:rPr lang="en-US" sz="2200" dirty="0">
                <a:solidFill>
                  <a:schemeClr val="accent3">
                    <a:lumMod val="25000"/>
                  </a:schemeClr>
                </a:solidFill>
                <a:latin typeface="Abadi"/>
                <a:ea typeface="+mn-lt"/>
                <a:cs typeface="+mn-lt"/>
              </a:rPr>
              <a:t>SO (1) has 0% success rate</a:t>
            </a:r>
          </a:p>
          <a:p>
            <a:pPr>
              <a:spcBef>
                <a:spcPts val="1400"/>
              </a:spcBef>
            </a:pPr>
            <a:r>
              <a:rPr lang="en-US" sz="2200" dirty="0">
                <a:solidFill>
                  <a:schemeClr val="accent3">
                    <a:lumMod val="25000"/>
                  </a:schemeClr>
                </a:solidFill>
                <a:latin typeface="Abadi"/>
                <a:ea typeface="+mn-lt"/>
                <a:cs typeface="+mn-lt"/>
              </a:rPr>
              <a:t>GTO (27) has the around 50% success rate but largest sample</a:t>
            </a:r>
          </a:p>
          <a:p>
            <a:pPr>
              <a:lnSpc>
                <a:spcPct val="100000"/>
              </a:lnSpc>
              <a:spcBef>
                <a:spcPts val="1400"/>
              </a:spcBef>
            </a:pPr>
            <a:endParaRPr lang="en-US" sz="2200" dirty="0">
              <a:solidFill>
                <a:schemeClr val="accent3">
                  <a:lumMod val="25000"/>
                </a:schemeClr>
              </a:solidFill>
              <a:latin typeface="Abadi" panose="020B0604020104020204" pitchFamily="34" charset="0"/>
              <a:cs typeface="Calibr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1FF048AF-9CEC-890B-4C4D-BD0056CD1E0F}"/>
              </a:ext>
            </a:extLst>
          </p:cNvPr>
          <p:cNvSpPr/>
          <p:nvPr/>
        </p:nvSpPr>
        <p:spPr>
          <a:xfrm>
            <a:off x="3540251" y="1395222"/>
            <a:ext cx="4696586" cy="311429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2886" y="4365281"/>
            <a:ext cx="10228263" cy="203041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Launch Orbit preferences changes according to Flight Number.  Launch Outcome seem to correlate with this preference.</a:t>
            </a:r>
            <a:endParaRPr lang="en-US">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ea typeface="+mn-lt"/>
                <a:cs typeface="+mn-lt"/>
              </a:rPr>
              <a:t>SpaceX started with LEO orbit which saw moderate success and returned to VLEO  in recent launches. SpaceX appears to perform better in lower orbits or Sun-synchronous orbits.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cs typeface="Calibr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163B94CC-3B8D-1EA9-50AC-DF6C0FA3015C}"/>
              </a:ext>
            </a:extLst>
          </p:cNvPr>
          <p:cNvPicPr>
            <a:picLocks noChangeAspect="1"/>
          </p:cNvPicPr>
          <p:nvPr/>
        </p:nvPicPr>
        <p:blipFill>
          <a:blip r:embed="rId3"/>
          <a:stretch>
            <a:fillRect/>
          </a:stretch>
        </p:blipFill>
        <p:spPr>
          <a:xfrm>
            <a:off x="914400" y="1596341"/>
            <a:ext cx="10363200" cy="2027019"/>
          </a:xfrm>
          <a:prstGeom prst="rect">
            <a:avLst/>
          </a:prstGeom>
        </p:spPr>
      </p:pic>
      <p:sp>
        <p:nvSpPr>
          <p:cNvPr id="7" name="Content Placeholder 2">
            <a:extLst>
              <a:ext uri="{FF2B5EF4-FFF2-40B4-BE49-F238E27FC236}">
                <a16:creationId xmlns:a16="http://schemas.microsoft.com/office/drawing/2014/main" id="{2483EA41-6B08-D906-4AC9-E4A6EFF008B9}"/>
              </a:ext>
            </a:extLst>
          </p:cNvPr>
          <p:cNvSpPr txBox="1">
            <a:spLocks/>
          </p:cNvSpPr>
          <p:nvPr/>
        </p:nvSpPr>
        <p:spPr>
          <a:xfrm>
            <a:off x="912598" y="3619500"/>
            <a:ext cx="10228263" cy="6492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a:ea typeface="+mn-lt"/>
                <a:cs typeface="+mn-lt"/>
              </a:rPr>
              <a:t>Orange indicates successful launch; Blue indicates unsuccessful launch.</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6686" y="4400550"/>
            <a:ext cx="9732963" cy="195421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Payload mass seems to correlate with orbit</a:t>
            </a:r>
          </a:p>
          <a:p>
            <a:pPr marL="0" indent="0">
              <a:lnSpc>
                <a:spcPct val="100000"/>
              </a:lnSpc>
              <a:spcBef>
                <a:spcPts val="1400"/>
              </a:spcBef>
              <a:buNone/>
            </a:pPr>
            <a:r>
              <a:rPr lang="en-US" sz="2200" dirty="0">
                <a:solidFill>
                  <a:schemeClr val="accent3">
                    <a:lumMod val="25000"/>
                  </a:schemeClr>
                </a:solidFill>
                <a:latin typeface="Abadi"/>
              </a:rPr>
              <a:t>LEO and SSO seem to have relatively low payload mass</a:t>
            </a:r>
          </a:p>
          <a:p>
            <a:pPr marL="0" indent="0">
              <a:lnSpc>
                <a:spcPct val="100000"/>
              </a:lnSpc>
              <a:spcBef>
                <a:spcPts val="1400"/>
              </a:spcBef>
              <a:buNone/>
            </a:pPr>
            <a:r>
              <a:rPr lang="en-US" sz="2200" dirty="0">
                <a:solidFill>
                  <a:schemeClr val="accent3">
                    <a:lumMod val="25000"/>
                  </a:schemeClr>
                </a:solidFill>
                <a:latin typeface="Abadi"/>
              </a:rPr>
              <a:t>The other most successful orbit VLEO only has payload mass values in the higher end of the range</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F94C7E7D-8CE9-6DA8-8AE4-BC4B1E65008F}"/>
              </a:ext>
            </a:extLst>
          </p:cNvPr>
          <p:cNvPicPr>
            <a:picLocks noChangeAspect="1"/>
          </p:cNvPicPr>
          <p:nvPr/>
        </p:nvPicPr>
        <p:blipFill>
          <a:blip r:embed="rId3"/>
          <a:stretch>
            <a:fillRect/>
          </a:stretch>
        </p:blipFill>
        <p:spPr>
          <a:xfrm>
            <a:off x="914400" y="1610770"/>
            <a:ext cx="10363200" cy="2017209"/>
          </a:xfrm>
          <a:prstGeom prst="rect">
            <a:avLst/>
          </a:prstGeom>
        </p:spPr>
      </p:pic>
      <p:sp>
        <p:nvSpPr>
          <p:cNvPr id="9" name="Content Placeholder 2">
            <a:extLst>
              <a:ext uri="{FF2B5EF4-FFF2-40B4-BE49-F238E27FC236}">
                <a16:creationId xmlns:a16="http://schemas.microsoft.com/office/drawing/2014/main" id="{5BDACBDB-0441-D9F0-D740-6F35B4D7CAB0}"/>
              </a:ext>
            </a:extLst>
          </p:cNvPr>
          <p:cNvSpPr txBox="1">
            <a:spLocks/>
          </p:cNvSpPr>
          <p:nvPr/>
        </p:nvSpPr>
        <p:spPr>
          <a:xfrm>
            <a:off x="912598" y="3619500"/>
            <a:ext cx="10228263" cy="6492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a:ea typeface="+mn-lt"/>
                <a:cs typeface="+mn-lt"/>
              </a:rPr>
              <a:t>Orange indicates successful launch; Blue indicates unsuccessful launch.</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9061" y="5393982"/>
            <a:ext cx="10475913" cy="14684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Success generally increases over time since 2013 with a slight dip in 2018</a:t>
            </a:r>
          </a:p>
          <a:p>
            <a:pPr marL="0" indent="0">
              <a:lnSpc>
                <a:spcPct val="100000"/>
              </a:lnSpc>
              <a:spcBef>
                <a:spcPts val="1400"/>
              </a:spcBef>
              <a:buNone/>
            </a:pPr>
            <a:r>
              <a:rPr lang="en-US" sz="2200" dirty="0">
                <a:solidFill>
                  <a:schemeClr val="accent3">
                    <a:lumMod val="25000"/>
                  </a:schemeClr>
                </a:solidFill>
                <a:latin typeface="Abadi"/>
              </a:rPr>
              <a:t>Success in recent years at around 80%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10;&#10;Description automatically generated">
            <a:extLst>
              <a:ext uri="{FF2B5EF4-FFF2-40B4-BE49-F238E27FC236}">
                <a16:creationId xmlns:a16="http://schemas.microsoft.com/office/drawing/2014/main" id="{DFEF9704-1B13-E56C-6137-6BFEB4855602}"/>
              </a:ext>
            </a:extLst>
          </p:cNvPr>
          <p:cNvPicPr>
            <a:picLocks noChangeAspect="1"/>
          </p:cNvPicPr>
          <p:nvPr/>
        </p:nvPicPr>
        <p:blipFill>
          <a:blip r:embed="rId3"/>
          <a:stretch>
            <a:fillRect/>
          </a:stretch>
        </p:blipFill>
        <p:spPr>
          <a:xfrm>
            <a:off x="3562350" y="1404306"/>
            <a:ext cx="4924425" cy="36683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9210" y="2025650"/>
            <a:ext cx="6028570" cy="270351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Query unique launch site names from database.</a:t>
            </a:r>
          </a:p>
          <a:p>
            <a:pPr marL="0" indent="0">
              <a:lnSpc>
                <a:spcPct val="100000"/>
              </a:lnSpc>
              <a:spcBef>
                <a:spcPts val="1400"/>
              </a:spcBef>
              <a:buNone/>
            </a:pPr>
            <a:r>
              <a:rPr lang="en-US" sz="2200" dirty="0">
                <a:solidFill>
                  <a:schemeClr val="accent3">
                    <a:lumMod val="25000"/>
                  </a:schemeClr>
                </a:solidFill>
                <a:latin typeface="Abadi"/>
              </a:rPr>
              <a:t>CCAFS LC40 was the previous name.  Likely only3 unique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values:  CCAFS SLC-40, KSC LC-39A, VAFB SLC-4E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10;&#10;Description automatically generated">
            <a:extLst>
              <a:ext uri="{FF2B5EF4-FFF2-40B4-BE49-F238E27FC236}">
                <a16:creationId xmlns:a16="http://schemas.microsoft.com/office/drawing/2014/main" id="{D83571E1-5A78-DF01-E965-8A9F3A2BB08A}"/>
              </a:ext>
            </a:extLst>
          </p:cNvPr>
          <p:cNvPicPr>
            <a:picLocks noChangeAspect="1"/>
          </p:cNvPicPr>
          <p:nvPr/>
        </p:nvPicPr>
        <p:blipFill>
          <a:blip r:embed="rId3"/>
          <a:stretch>
            <a:fillRect/>
          </a:stretch>
        </p:blipFill>
        <p:spPr>
          <a:xfrm>
            <a:off x="866775" y="1901013"/>
            <a:ext cx="4610100" cy="28845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04410" y="2206625"/>
            <a:ext cx="2916164" cy="4113213"/>
          </a:xfrm>
          <a:prstGeom prst="rect">
            <a:avLst/>
          </a:prstGeom>
        </p:spPr>
        <p:txBody>
          <a:bodyPr lIns="91440" tIns="45720" rIns="91440" bIns="45720" anchor="t">
            <a:normAutofit/>
          </a:bodyPr>
          <a:lstStyle/>
          <a:p>
            <a:pPr marL="0" indent="0">
              <a:lnSpc>
                <a:spcPct val="100000"/>
              </a:lnSpc>
              <a:buNone/>
            </a:pPr>
            <a:r>
              <a:rPr lang="en-US" sz="2200" dirty="0">
                <a:solidFill>
                  <a:schemeClr val="accent3">
                    <a:lumMod val="25000"/>
                  </a:schemeClr>
                </a:solidFill>
                <a:latin typeface="Abadi"/>
              </a:rPr>
              <a:t>First five entries in     database with Launch Site name beginning   with  CCA.</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F3D4D9D1-F4A2-EA24-D014-1C80E02E118D}"/>
              </a:ext>
            </a:extLst>
          </p:cNvPr>
          <p:cNvPicPr>
            <a:picLocks noChangeAspect="1"/>
          </p:cNvPicPr>
          <p:nvPr/>
        </p:nvPicPr>
        <p:blipFill>
          <a:blip r:embed="rId3"/>
          <a:stretch>
            <a:fillRect/>
          </a:stretch>
        </p:blipFill>
        <p:spPr>
          <a:xfrm>
            <a:off x="152400" y="1974372"/>
            <a:ext cx="9124950" cy="252825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85085" y="2044700"/>
            <a:ext cx="5106914" cy="1741488"/>
          </a:xfrm>
          <a:prstGeom prst="rect">
            <a:avLst/>
          </a:prstGeom>
        </p:spPr>
        <p:txBody>
          <a:bodyPr lIns="91440" tIns="45720" rIns="91440" bIns="45720" anchor="t">
            <a:normAutofit fontScale="92500"/>
          </a:bodyPr>
          <a:lstStyle/>
          <a:p>
            <a:pPr marL="0" indent="0">
              <a:spcBef>
                <a:spcPts val="1400"/>
              </a:spcBef>
              <a:buNone/>
            </a:pPr>
            <a:r>
              <a:rPr lang="en-US" sz="2200" dirty="0">
                <a:solidFill>
                  <a:schemeClr val="accent3">
                    <a:lumMod val="25000"/>
                  </a:schemeClr>
                </a:solidFill>
                <a:latin typeface="Abadi"/>
              </a:rPr>
              <a:t>This query sums the total payload  mass in kg where NASA was the  customer.</a:t>
            </a:r>
          </a:p>
          <a:p>
            <a:pPr marL="0" indent="0">
              <a:spcBef>
                <a:spcPts val="1400"/>
              </a:spcBef>
              <a:buNone/>
            </a:pPr>
            <a:r>
              <a:rPr lang="en-US" sz="2200" dirty="0">
                <a:solidFill>
                  <a:schemeClr val="accent3">
                    <a:lumMod val="25000"/>
                  </a:schemeClr>
                </a:solidFill>
                <a:latin typeface="Abadi"/>
              </a:rPr>
              <a:t>CRS stands for Commercial  Resupply Services which indicates  that these payloads were sent to  the International Space Station  (ISS).</a:t>
            </a:r>
          </a:p>
          <a:p>
            <a:pPr marL="0" indent="0">
              <a:lnSpc>
                <a:spcPct val="100000"/>
              </a:lnSpc>
              <a:spcBef>
                <a:spcPts val="1400"/>
              </a:spcBef>
              <a:buNone/>
            </a:pPr>
            <a:endParaRPr lang="en-US" sz="2200" dirty="0">
              <a:solidFill>
                <a:schemeClr val="accent3">
                  <a:lumMod val="25000"/>
                </a:schemeClr>
              </a:solidFill>
              <a:latin typeface="Abadi"/>
              <a:cs typeface="Calibri" panose="020F0502020204030204"/>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10;&#10;Description automatically generated">
            <a:extLst>
              <a:ext uri="{FF2B5EF4-FFF2-40B4-BE49-F238E27FC236}">
                <a16:creationId xmlns:a16="http://schemas.microsoft.com/office/drawing/2014/main" id="{4FAB1C10-0D2D-0278-1486-915D62B1D103}"/>
              </a:ext>
            </a:extLst>
          </p:cNvPr>
          <p:cNvPicPr>
            <a:picLocks noChangeAspect="1"/>
          </p:cNvPicPr>
          <p:nvPr/>
        </p:nvPicPr>
        <p:blipFill>
          <a:blip r:embed="rId3"/>
          <a:stretch>
            <a:fillRect/>
          </a:stretch>
        </p:blipFill>
        <p:spPr>
          <a:xfrm>
            <a:off x="171450" y="2041795"/>
            <a:ext cx="6848475" cy="146948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47160" y="1825625"/>
            <a:ext cx="355433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calculates the    average payload mass or    launches which used  booster versionF9 v1.1</a:t>
            </a:r>
          </a:p>
          <a:p>
            <a:pPr marL="0" indent="0">
              <a:lnSpc>
                <a:spcPct val="100000"/>
              </a:lnSpc>
              <a:spcBef>
                <a:spcPts val="1400"/>
              </a:spcBef>
              <a:buNone/>
            </a:pPr>
            <a:r>
              <a:rPr lang="en-US" sz="2200" dirty="0">
                <a:solidFill>
                  <a:schemeClr val="accent3">
                    <a:lumMod val="25000"/>
                  </a:schemeClr>
                </a:solidFill>
                <a:latin typeface="Abadi"/>
              </a:rPr>
              <a:t>Average payload mass of F9 1.1 is on the low end of our payload mass range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10;&#10;Description automatically generated">
            <a:extLst>
              <a:ext uri="{FF2B5EF4-FFF2-40B4-BE49-F238E27FC236}">
                <a16:creationId xmlns:a16="http://schemas.microsoft.com/office/drawing/2014/main" id="{C0BB82FF-5D1E-6E57-6AF4-E8D25F17B56F}"/>
              </a:ext>
            </a:extLst>
          </p:cNvPr>
          <p:cNvPicPr>
            <a:picLocks noChangeAspect="1"/>
          </p:cNvPicPr>
          <p:nvPr/>
        </p:nvPicPr>
        <p:blipFill>
          <a:blip r:embed="rId3"/>
          <a:stretch>
            <a:fillRect/>
          </a:stretch>
        </p:blipFill>
        <p:spPr>
          <a:xfrm>
            <a:off x="352425" y="2205633"/>
            <a:ext cx="7934325" cy="14370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51785" y="1825625"/>
            <a:ext cx="4802114"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returns the first  successful ground pad landing  date.</a:t>
            </a:r>
            <a:endParaRPr lang="en-US"/>
          </a:p>
          <a:p>
            <a:pPr marL="0" indent="0">
              <a:lnSpc>
                <a:spcPct val="100000"/>
              </a:lnSpc>
              <a:spcBef>
                <a:spcPts val="1400"/>
              </a:spcBef>
              <a:buNone/>
            </a:pPr>
            <a:r>
              <a:rPr lang="en-US" sz="2200" dirty="0">
                <a:solidFill>
                  <a:schemeClr val="accent3">
                    <a:lumMod val="25000"/>
                  </a:schemeClr>
                </a:solidFill>
                <a:latin typeface="Abadi"/>
              </a:rPr>
              <a:t>First ground pad landing wasn’t until the end of 2015.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7" descr="Graphical user interface, text, application, chat or text message&#10;&#10;Description automatically generated">
            <a:extLst>
              <a:ext uri="{FF2B5EF4-FFF2-40B4-BE49-F238E27FC236}">
                <a16:creationId xmlns:a16="http://schemas.microsoft.com/office/drawing/2014/main" id="{3676D345-687E-9191-0BC9-251D8E890256}"/>
              </a:ext>
            </a:extLst>
          </p:cNvPr>
          <p:cNvPicPr>
            <a:picLocks noChangeAspect="1"/>
          </p:cNvPicPr>
          <p:nvPr/>
        </p:nvPicPr>
        <p:blipFill>
          <a:blip r:embed="rId3"/>
          <a:stretch>
            <a:fillRect/>
          </a:stretch>
        </p:blipFill>
        <p:spPr>
          <a:xfrm>
            <a:off x="219075" y="2049433"/>
            <a:ext cx="7105650" cy="137800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2410" y="1597025"/>
            <a:ext cx="347813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returns the four booster versions that had  successful drone ship landings  and a payload mass between 4000 and 6000 non inclusively.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10;&#10;Description automatically generated">
            <a:extLst>
              <a:ext uri="{FF2B5EF4-FFF2-40B4-BE49-F238E27FC236}">
                <a16:creationId xmlns:a16="http://schemas.microsoft.com/office/drawing/2014/main" id="{6C1404D8-1443-0A40-A58A-2036444CD337}"/>
              </a:ext>
            </a:extLst>
          </p:cNvPr>
          <p:cNvPicPr>
            <a:picLocks noChangeAspect="1"/>
          </p:cNvPicPr>
          <p:nvPr/>
        </p:nvPicPr>
        <p:blipFill>
          <a:blip r:embed="rId3"/>
          <a:stretch>
            <a:fillRect/>
          </a:stretch>
        </p:blipFill>
        <p:spPr>
          <a:xfrm>
            <a:off x="371475" y="2107219"/>
            <a:ext cx="8172450" cy="141483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7551" y="1535726"/>
            <a:ext cx="10265169" cy="4881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Data was collected from SpaceX Wikipedia page and SpaceX API. Data was explored using dashboards, folium maps, visualization and SQL. Data was standardized and used GridSearchCV to find the best parameters for machine learning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4 machine learning models were produced: K Nearest Neighbours, Decision Tree Classifier, Support Vector Machine and Logistic Regression. All produced similar results except for Decision Tree classifier which was at a lower accuracy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75560" y="1568450"/>
            <a:ext cx="5145014"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returns a count of each mission outcome.</a:t>
            </a:r>
            <a:endParaRPr lang="en-US" dirty="0">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rPr>
              <a:t>SpaceX appears to achieve its mission    outcome nearly 99% of the time.</a:t>
            </a:r>
          </a:p>
          <a:p>
            <a:pPr marL="0" indent="0">
              <a:lnSpc>
                <a:spcPct val="100000"/>
              </a:lnSpc>
              <a:spcBef>
                <a:spcPts val="1400"/>
              </a:spcBef>
              <a:buNone/>
            </a:pPr>
            <a:r>
              <a:rPr lang="en-US" sz="2200" dirty="0">
                <a:solidFill>
                  <a:schemeClr val="accent3">
                    <a:lumMod val="25000"/>
                  </a:schemeClr>
                </a:solidFill>
                <a:latin typeface="Abadi"/>
              </a:rPr>
              <a:t>This means that most of the landing failures are intended.</a:t>
            </a:r>
          </a:p>
          <a:p>
            <a:pPr marL="0" indent="0">
              <a:lnSpc>
                <a:spcPct val="100000"/>
              </a:lnSpc>
              <a:spcBef>
                <a:spcPts val="1400"/>
              </a:spcBef>
              <a:buNone/>
            </a:pPr>
            <a:r>
              <a:rPr lang="en-US" sz="2200" dirty="0">
                <a:solidFill>
                  <a:schemeClr val="accent3">
                    <a:lumMod val="25000"/>
                  </a:schemeClr>
                </a:solidFill>
                <a:latin typeface="Abadi"/>
              </a:rPr>
              <a:t>Interestingly, one launch has an  unclear payload status and  unfortunately one     failed in flight.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 chat or text message&#10;&#10;Description automatically generated">
            <a:extLst>
              <a:ext uri="{FF2B5EF4-FFF2-40B4-BE49-F238E27FC236}">
                <a16:creationId xmlns:a16="http://schemas.microsoft.com/office/drawing/2014/main" id="{32A4265E-59F1-2DAB-B48C-CD41856E8763}"/>
              </a:ext>
            </a:extLst>
          </p:cNvPr>
          <p:cNvPicPr>
            <a:picLocks noChangeAspect="1"/>
          </p:cNvPicPr>
          <p:nvPr/>
        </p:nvPicPr>
        <p:blipFill>
          <a:blip r:embed="rId3"/>
          <a:stretch>
            <a:fillRect/>
          </a:stretch>
        </p:blipFill>
        <p:spPr>
          <a:xfrm>
            <a:off x="466725" y="1716359"/>
            <a:ext cx="6553200" cy="18346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18635" y="1616075"/>
            <a:ext cx="3197831" cy="4294188"/>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This query returns the       booster versions that        carried the highest payload mass of 15600  kg.</a:t>
            </a:r>
            <a:endParaRPr lang="en-US" dirty="0">
              <a:solidFill>
                <a:schemeClr val="accent3">
                  <a:lumMod val="25000"/>
                </a:schemeClr>
              </a:solidFill>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rPr>
              <a:t>These booster versions are very similar and all  are of the F9 B5 B10xx.x variety.</a:t>
            </a:r>
          </a:p>
          <a:p>
            <a:pPr marL="0" indent="0">
              <a:lnSpc>
                <a:spcPct val="100000"/>
              </a:lnSpc>
              <a:spcBef>
                <a:spcPts val="1400"/>
              </a:spcBef>
              <a:buNone/>
            </a:pPr>
            <a:r>
              <a:rPr lang="en-US" sz="2200" dirty="0">
                <a:solidFill>
                  <a:schemeClr val="accent3">
                    <a:lumMod val="25000"/>
                  </a:schemeClr>
                </a:solidFill>
                <a:latin typeface="Abadi"/>
              </a:rPr>
              <a:t>This likely indicates payload mass correlates  with the  booster version that is used.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D2D12943-ECAD-5197-20B1-0F5F1DAA4FB2}"/>
              </a:ext>
            </a:extLst>
          </p:cNvPr>
          <p:cNvPicPr>
            <a:picLocks noChangeAspect="1"/>
          </p:cNvPicPr>
          <p:nvPr/>
        </p:nvPicPr>
        <p:blipFill>
          <a:blip r:embed="rId3"/>
          <a:stretch>
            <a:fillRect/>
          </a:stretch>
        </p:blipFill>
        <p:spPr>
          <a:xfrm>
            <a:off x="514350" y="1675050"/>
            <a:ext cx="7934325" cy="435562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13910" y="1711325"/>
            <a:ext cx="2516114" cy="43227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returns  the Month, </a:t>
            </a:r>
            <a:r>
              <a:rPr lang="en-US" sz="2200" dirty="0" err="1">
                <a:solidFill>
                  <a:schemeClr val="accent3">
                    <a:lumMod val="25000"/>
                  </a:schemeClr>
                </a:solidFill>
                <a:latin typeface="Abadi"/>
              </a:rPr>
              <a:t>LandingOutcome</a:t>
            </a:r>
            <a:r>
              <a:rPr lang="en-US" sz="2200" dirty="0">
                <a:solidFill>
                  <a:schemeClr val="accent3">
                    <a:lumMod val="25000"/>
                  </a:schemeClr>
                </a:solidFill>
                <a:latin typeface="Abadi"/>
              </a:rPr>
              <a:t>, Booster Version,   Payload  Mass (kg), and Launch site of 2015  launches   where stage 1 failed  to land on a drone ship.</a:t>
            </a:r>
          </a:p>
          <a:p>
            <a:pPr marL="0" indent="0">
              <a:lnSpc>
                <a:spcPct val="100000"/>
              </a:lnSpc>
              <a:spcBef>
                <a:spcPts val="1400"/>
              </a:spcBef>
              <a:buNone/>
            </a:pPr>
            <a:r>
              <a:rPr lang="en-US" sz="2200" dirty="0">
                <a:solidFill>
                  <a:schemeClr val="accent3">
                    <a:lumMod val="25000"/>
                  </a:schemeClr>
                </a:solidFill>
                <a:latin typeface="Abadi"/>
              </a:rPr>
              <a:t>There were two     such occurrences.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0F79ED74-72BF-0525-00DA-8D2984142DBA}"/>
              </a:ext>
            </a:extLst>
          </p:cNvPr>
          <p:cNvPicPr>
            <a:picLocks noChangeAspect="1"/>
          </p:cNvPicPr>
          <p:nvPr/>
        </p:nvPicPr>
        <p:blipFill>
          <a:blip r:embed="rId3"/>
          <a:stretch>
            <a:fillRect/>
          </a:stretch>
        </p:blipFill>
        <p:spPr>
          <a:xfrm>
            <a:off x="447675" y="1843316"/>
            <a:ext cx="8562975" cy="197121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47160" y="1425575"/>
            <a:ext cx="3573389" cy="43132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This query returns a list of all landing outcomes between 2010-06-04 and 2017-03-20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Graphical user interface, text, application&#10;&#10;Description automatically generated">
            <a:extLst>
              <a:ext uri="{FF2B5EF4-FFF2-40B4-BE49-F238E27FC236}">
                <a16:creationId xmlns:a16="http://schemas.microsoft.com/office/drawing/2014/main" id="{9766654D-7CAE-608B-A35B-C6CC52A5B121}"/>
              </a:ext>
            </a:extLst>
          </p:cNvPr>
          <p:cNvPicPr>
            <a:picLocks noChangeAspect="1"/>
          </p:cNvPicPr>
          <p:nvPr/>
        </p:nvPicPr>
        <p:blipFill>
          <a:blip r:embed="rId3"/>
          <a:stretch>
            <a:fillRect/>
          </a:stretch>
        </p:blipFill>
        <p:spPr>
          <a:xfrm>
            <a:off x="390525" y="1478835"/>
            <a:ext cx="7962900" cy="34717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42435" y="1406525"/>
            <a:ext cx="3078089" cy="4437063"/>
          </a:xfrm>
          <a:prstGeom prst="rect">
            <a:avLst/>
          </a:prstGeom>
        </p:spPr>
        <p:txBody>
          <a:bodyPr lIns="91440" tIns="45720" rIns="91440" bIns="45720" anchor="t">
            <a:normAutofit/>
          </a:bodyPr>
          <a:lstStyle/>
          <a:p>
            <a:pPr marL="0" indent="0">
              <a:buNone/>
            </a:pPr>
            <a:r>
              <a:rPr lang="en-US" dirty="0">
                <a:cs typeface="Calibri"/>
              </a:rPr>
              <a:t>All launch sites are in proximity to the Equator line.</a:t>
            </a:r>
            <a:endParaRPr lang="en-US"/>
          </a:p>
          <a:p>
            <a:pPr marL="0" indent="0">
              <a:buNone/>
            </a:pPr>
            <a:endParaRPr lang="en-US" dirty="0">
              <a:cs typeface="Calibri" panose="020F0502020204030204"/>
            </a:endParaRPr>
          </a:p>
          <a:p>
            <a:pPr marL="0" indent="0">
              <a:buNone/>
            </a:pPr>
            <a:r>
              <a:rPr lang="en-US" dirty="0">
                <a:cs typeface="Calibri" panose="020F0502020204030204"/>
              </a:rPr>
              <a:t>All launch sites are in very close proximity to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Picture 5" descr="Map&#10;&#10;Description automatically generated">
            <a:extLst>
              <a:ext uri="{FF2B5EF4-FFF2-40B4-BE49-F238E27FC236}">
                <a16:creationId xmlns:a16="http://schemas.microsoft.com/office/drawing/2014/main" id="{1A9045B0-DCA1-D8FE-217B-AD214A3B11A0}"/>
              </a:ext>
            </a:extLst>
          </p:cNvPr>
          <p:cNvPicPr>
            <a:picLocks noChangeAspect="1"/>
          </p:cNvPicPr>
          <p:nvPr/>
        </p:nvPicPr>
        <p:blipFill>
          <a:blip r:embed="rId3"/>
          <a:stretch>
            <a:fillRect/>
          </a:stretch>
        </p:blipFill>
        <p:spPr>
          <a:xfrm>
            <a:off x="666750" y="1505984"/>
            <a:ext cx="7867650" cy="424608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2849" y="1597025"/>
            <a:ext cx="3936700" cy="45799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Clusters on Folium map can be clicked on to display each successful landing (green icon) and failed landing (red icon).</a:t>
            </a:r>
          </a:p>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Picture 3" descr="A picture containing text, indoor&#10;&#10;Description automatically generated">
            <a:extLst>
              <a:ext uri="{FF2B5EF4-FFF2-40B4-BE49-F238E27FC236}">
                <a16:creationId xmlns:a16="http://schemas.microsoft.com/office/drawing/2014/main" id="{2428562E-CA0D-F854-457A-5517ECAC94A3}"/>
              </a:ext>
            </a:extLst>
          </p:cNvPr>
          <p:cNvPicPr>
            <a:picLocks noChangeAspect="1"/>
          </p:cNvPicPr>
          <p:nvPr/>
        </p:nvPicPr>
        <p:blipFill>
          <a:blip r:embed="rId3"/>
          <a:stretch>
            <a:fillRect/>
          </a:stretch>
        </p:blipFill>
        <p:spPr>
          <a:xfrm>
            <a:off x="1276350" y="1599340"/>
            <a:ext cx="4286250" cy="399269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85110" y="1804988"/>
            <a:ext cx="4797352" cy="386715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Launch sites are close to highways for supply transport and are close to the coast to ensure a safe distance from populated cities.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5" descr="A picture containing line chart&#10;&#10;Description automatically generated">
            <a:extLst>
              <a:ext uri="{FF2B5EF4-FFF2-40B4-BE49-F238E27FC236}">
                <a16:creationId xmlns:a16="http://schemas.microsoft.com/office/drawing/2014/main" id="{3A438DB3-C38A-CB69-1366-E010FDBEDE9A}"/>
              </a:ext>
            </a:extLst>
          </p:cNvPr>
          <p:cNvPicPr>
            <a:picLocks noChangeAspect="1"/>
          </p:cNvPicPr>
          <p:nvPr/>
        </p:nvPicPr>
        <p:blipFill>
          <a:blip r:embed="rId3"/>
          <a:stretch>
            <a:fillRect/>
          </a:stretch>
        </p:blipFill>
        <p:spPr>
          <a:xfrm>
            <a:off x="142875" y="2306917"/>
            <a:ext cx="7038975" cy="11202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1435" y="1463675"/>
            <a:ext cx="3337078" cy="4675188"/>
          </a:xfrm>
          <a:prstGeom prst="rect">
            <a:avLst/>
          </a:prstGeom>
        </p:spPr>
        <p:txBody>
          <a:bodyPr lIns="91440" tIns="45720" rIns="91440" bIns="45720" anchor="t">
            <a:normAutofit/>
          </a:bodyPr>
          <a:lstStyle/>
          <a:p>
            <a:pPr marL="0" indent="0">
              <a:lnSpc>
                <a:spcPct val="100000"/>
              </a:lnSpc>
              <a:buNone/>
            </a:pPr>
            <a:r>
              <a:rPr lang="en-US" sz="2200" dirty="0">
                <a:solidFill>
                  <a:schemeClr val="accent3">
                    <a:lumMod val="25000"/>
                  </a:schemeClr>
                </a:solidFill>
                <a:latin typeface="Abadi"/>
              </a:rPr>
              <a:t>This is the distribution of successful landings </a:t>
            </a:r>
            <a:r>
              <a:rPr lang="en-US" sz="2200" dirty="0" err="1">
                <a:solidFill>
                  <a:schemeClr val="accent3">
                    <a:lumMod val="25000"/>
                  </a:schemeClr>
                </a:solidFill>
                <a:latin typeface="Abadi"/>
              </a:rPr>
              <a:t>acrossall</a:t>
            </a:r>
            <a:r>
              <a:rPr lang="en-US" sz="2200" dirty="0">
                <a:solidFill>
                  <a:schemeClr val="accent3">
                    <a:lumMod val="25000"/>
                  </a:schemeClr>
                </a:solidFill>
                <a:latin typeface="Abadi"/>
              </a:rPr>
              <a:t> launch sites. VAFB has the smallest share of successful  landings. This may be due to smaller sample and increase in difficulty of launching </a:t>
            </a:r>
            <a:r>
              <a:rPr lang="en-US" sz="2200" dirty="0" err="1">
                <a:solidFill>
                  <a:schemeClr val="accent3">
                    <a:lumMod val="25000"/>
                  </a:schemeClr>
                </a:solidFill>
                <a:latin typeface="Abadi"/>
              </a:rPr>
              <a:t>inthe</a:t>
            </a:r>
            <a:r>
              <a:rPr lang="en-US" sz="2200" dirty="0">
                <a:solidFill>
                  <a:schemeClr val="accent3">
                    <a:lumMod val="25000"/>
                  </a:schemeClr>
                </a:solidFill>
                <a:latin typeface="Abadi"/>
              </a:rPr>
              <a:t> west coast.</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Picture 3" descr="Chart, pie chart&#10;&#10;Description automatically generated">
            <a:extLst>
              <a:ext uri="{FF2B5EF4-FFF2-40B4-BE49-F238E27FC236}">
                <a16:creationId xmlns:a16="http://schemas.microsoft.com/office/drawing/2014/main" id="{77063F26-E6F0-8056-7A3D-F062E52892CA}"/>
              </a:ext>
            </a:extLst>
          </p:cNvPr>
          <p:cNvPicPr>
            <a:picLocks noChangeAspect="1"/>
          </p:cNvPicPr>
          <p:nvPr/>
        </p:nvPicPr>
        <p:blipFill>
          <a:blip r:embed="rId3"/>
          <a:stretch>
            <a:fillRect/>
          </a:stretch>
        </p:blipFill>
        <p:spPr>
          <a:xfrm>
            <a:off x="1295400" y="1610130"/>
            <a:ext cx="5067300" cy="313291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4879" y="1664935"/>
            <a:ext cx="8778794" cy="51962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dirty="0">
                <a:solidFill>
                  <a:schemeClr val="accent3">
                    <a:lumMod val="25000"/>
                  </a:schemeClr>
                </a:solidFill>
                <a:latin typeface="Abadi"/>
              </a:rPr>
              <a:t>Background</a:t>
            </a:r>
          </a:p>
          <a:p>
            <a:pPr>
              <a:spcBef>
                <a:spcPts val="1400"/>
              </a:spcBef>
            </a:pPr>
            <a:r>
              <a:rPr lang="en-US" sz="2200" dirty="0">
                <a:solidFill>
                  <a:schemeClr val="accent3">
                    <a:lumMod val="25000"/>
                  </a:schemeClr>
                </a:solidFill>
                <a:latin typeface="Abadi"/>
              </a:rPr>
              <a:t>Commercial Space Age has arrived</a:t>
            </a:r>
          </a:p>
          <a:p>
            <a:pPr>
              <a:spcBef>
                <a:spcPts val="1400"/>
              </a:spcBef>
            </a:pPr>
            <a:r>
              <a:rPr lang="en-US" sz="2200" dirty="0">
                <a:solidFill>
                  <a:schemeClr val="accent3">
                    <a:lumMod val="25000"/>
                  </a:schemeClr>
                </a:solidFill>
                <a:latin typeface="Abadi"/>
              </a:rPr>
              <a:t>Space X has better pricing ($62 million vs. $165 million USD)</a:t>
            </a:r>
          </a:p>
          <a:p>
            <a:pPr>
              <a:spcBef>
                <a:spcPts val="1400"/>
              </a:spcBef>
            </a:pPr>
            <a:r>
              <a:rPr lang="en-US" sz="2200" dirty="0">
                <a:solidFill>
                  <a:schemeClr val="accent3">
                    <a:lumMod val="25000"/>
                  </a:schemeClr>
                </a:solidFill>
                <a:latin typeface="Abadi"/>
              </a:rPr>
              <a:t>Largely due to ability to recover a part of the rocket (Stage 1)</a:t>
            </a:r>
          </a:p>
          <a:p>
            <a:pPr>
              <a:spcBef>
                <a:spcPts val="1400"/>
              </a:spcBef>
            </a:pPr>
            <a:r>
              <a:rPr lang="en-US" sz="2200" dirty="0">
                <a:solidFill>
                  <a:schemeClr val="accent3">
                    <a:lumMod val="25000"/>
                  </a:schemeClr>
                </a:solidFill>
                <a:latin typeface="Abadi"/>
              </a:rPr>
              <a:t>Space Y wants to compete with Space X</a:t>
            </a:r>
          </a:p>
          <a:p>
            <a:pPr>
              <a:spcBef>
                <a:spcPts val="1400"/>
              </a:spcBef>
            </a:pPr>
            <a:endParaRPr lang="en-US" sz="2200" dirty="0">
              <a:solidFill>
                <a:schemeClr val="accent3">
                  <a:lumMod val="25000"/>
                </a:schemeClr>
              </a:solidFill>
              <a:latin typeface="Abadi" panose="020B0604020104020204" pitchFamily="34" charset="0"/>
            </a:endParaRPr>
          </a:p>
          <a:p>
            <a:pPr marL="0" indent="0" algn="ctr">
              <a:spcBef>
                <a:spcPts val="1400"/>
              </a:spcBef>
              <a:buNone/>
            </a:pPr>
            <a:r>
              <a:rPr lang="en-US" sz="2200" b="1" dirty="0">
                <a:solidFill>
                  <a:schemeClr val="accent3">
                    <a:lumMod val="25000"/>
                  </a:schemeClr>
                </a:solidFill>
                <a:latin typeface="Abadi"/>
              </a:rPr>
              <a:t>Problem</a:t>
            </a:r>
          </a:p>
          <a:p>
            <a:pPr>
              <a:spcBef>
                <a:spcPts val="1400"/>
              </a:spcBef>
            </a:pPr>
            <a:r>
              <a:rPr lang="en-US" sz="2200" dirty="0">
                <a:solidFill>
                  <a:schemeClr val="accent3">
                    <a:lumMod val="25000"/>
                  </a:schemeClr>
                </a:solidFill>
                <a:latin typeface="Abadi"/>
              </a:rPr>
              <a:t>Space Y has tasks us to train a machine learning model to predict successful Stage 1 recovery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44477" y="1663700"/>
            <a:ext cx="3739847" cy="4513263"/>
          </a:xfrm>
          <a:prstGeom prst="rect">
            <a:avLst/>
          </a:prstGeom>
        </p:spPr>
        <p:txBody>
          <a:bodyPr lIns="91440" tIns="45720" rIns="91440" bIns="45720" anchor="t">
            <a:normAutofit/>
          </a:bodyPr>
          <a:lstStyle/>
          <a:p>
            <a:pPr>
              <a:buNone/>
            </a:pPr>
            <a:r>
              <a:rPr lang="en-US" sz="2200" dirty="0">
                <a:solidFill>
                  <a:srgbClr val="404040"/>
                </a:solidFill>
                <a:latin typeface="Calibri"/>
                <a:cs typeface="Calibri"/>
              </a:rPr>
              <a:t>KSC LC-39A has the highest success  rate with 10 successful           landings and 3 failed landings.</a:t>
            </a:r>
            <a:endParaRPr lang="en-US" dirty="0"/>
          </a:p>
          <a:p>
            <a:pPr>
              <a:buNone/>
            </a:pPr>
            <a:endParaRPr lang="en-US" sz="2200" dirty="0">
              <a:solidFill>
                <a:srgbClr val="404040"/>
              </a:solidFill>
              <a:latin typeface="Calibri"/>
              <a:cs typeface="Calibr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Picture 3" descr="Chart, pie chart&#10;&#10;Description automatically generated">
            <a:extLst>
              <a:ext uri="{FF2B5EF4-FFF2-40B4-BE49-F238E27FC236}">
                <a16:creationId xmlns:a16="http://schemas.microsoft.com/office/drawing/2014/main" id="{DF259F04-C845-EC72-1019-92481B439F77}"/>
              </a:ext>
            </a:extLst>
          </p:cNvPr>
          <p:cNvPicPr>
            <a:picLocks noChangeAspect="1"/>
          </p:cNvPicPr>
          <p:nvPr/>
        </p:nvPicPr>
        <p:blipFill>
          <a:blip r:embed="rId3"/>
          <a:stretch>
            <a:fillRect/>
          </a:stretch>
        </p:blipFill>
        <p:spPr>
          <a:xfrm>
            <a:off x="771525" y="1662204"/>
            <a:ext cx="6877050" cy="28287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28261" y="1482725"/>
            <a:ext cx="2395972" cy="4646613"/>
          </a:xfrm>
          <a:prstGeom prst="rect">
            <a:avLst/>
          </a:prstGeom>
        </p:spPr>
        <p:txBody>
          <a:bodyPr lIns="91440" tIns="45720" rIns="91440" bIns="45720" anchor="t">
            <a:normAutofit fontScale="92500" lnSpcReduction="20000"/>
          </a:bodyPr>
          <a:lstStyle/>
          <a:p>
            <a:pPr marL="0" indent="0">
              <a:lnSpc>
                <a:spcPct val="100000"/>
              </a:lnSpc>
              <a:buNone/>
            </a:pPr>
            <a:r>
              <a:rPr lang="en-US" sz="2200" dirty="0">
                <a:solidFill>
                  <a:schemeClr val="accent3">
                    <a:lumMod val="25000"/>
                  </a:schemeClr>
                </a:solidFill>
                <a:latin typeface="Abadi"/>
              </a:rPr>
              <a:t>Class indicates 1 for successful landing and 0 for failure. Scatterplot also  accounts for   booster version      category in color and number of launches in point size. In this  particular range of 0-6000, interestingly there are two failed landings with payloads of zero kg.</a:t>
            </a:r>
            <a:endParaRPr lang="en-US" dirty="0">
              <a:solidFill>
                <a:schemeClr val="accent3">
                  <a:lumMod val="25000"/>
                </a:schemeClr>
              </a:solidFill>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2" name="object 4">
            <a:extLst>
              <a:ext uri="{FF2B5EF4-FFF2-40B4-BE49-F238E27FC236}">
                <a16:creationId xmlns:a16="http://schemas.microsoft.com/office/drawing/2014/main" id="{95EEB1B2-23AE-0DFA-C480-A31AD5C6E07A}"/>
              </a:ext>
            </a:extLst>
          </p:cNvPr>
          <p:cNvSpPr/>
          <p:nvPr/>
        </p:nvSpPr>
        <p:spPr>
          <a:xfrm>
            <a:off x="296916" y="1551393"/>
            <a:ext cx="9196321" cy="228624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42424" y="1520139"/>
            <a:ext cx="5287889" cy="381158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rgbClr val="292929"/>
                </a:solidFill>
                <a:latin typeface="Abadi"/>
                <a:cs typeface="Calibri" panose="020F0502020204030204"/>
              </a:rPr>
              <a:t>All models had virtually the same accuracy on the test set at 83.33% accuracy.  It should be noted that test size is small at only sample size of 18.</a:t>
            </a:r>
          </a:p>
          <a:p>
            <a:pPr marL="0" indent="0">
              <a:lnSpc>
                <a:spcPct val="100000"/>
              </a:lnSpc>
              <a:spcBef>
                <a:spcPts val="1400"/>
              </a:spcBef>
              <a:buNone/>
            </a:pPr>
            <a:r>
              <a:rPr lang="en-US" sz="2200" dirty="0">
                <a:solidFill>
                  <a:srgbClr val="292929"/>
                </a:solidFill>
                <a:latin typeface="Abadi"/>
                <a:cs typeface="Calibri" panose="020F0502020204030204"/>
              </a:rPr>
              <a:t>This can cause large variance in accuracy results, such as those in Decision Tree Classifier model in repeated runs.</a:t>
            </a:r>
          </a:p>
          <a:p>
            <a:pPr marL="0" indent="0">
              <a:lnSpc>
                <a:spcPct val="100000"/>
              </a:lnSpc>
              <a:spcBef>
                <a:spcPts val="1400"/>
              </a:spcBef>
              <a:buNone/>
            </a:pPr>
            <a:r>
              <a:rPr lang="en-US" sz="2200" dirty="0">
                <a:solidFill>
                  <a:srgbClr val="292929"/>
                </a:solidFill>
                <a:latin typeface="Abadi"/>
                <a:cs typeface="Calibri" panose="020F0502020204030204"/>
              </a:rPr>
              <a:t>We likely need more data to determine the best model.</a:t>
            </a:r>
          </a:p>
          <a:p>
            <a:pPr marL="0" indent="0">
              <a:lnSpc>
                <a:spcPct val="100000"/>
              </a:lnSpc>
              <a:spcBef>
                <a:spcPts val="1400"/>
              </a:spcBef>
              <a:buNone/>
            </a:pPr>
            <a:endParaRPr lang="en-US" sz="2200" dirty="0">
              <a:solidFill>
                <a:srgbClr val="292929"/>
              </a:solidFill>
              <a:latin typeface="Abadi"/>
              <a:cs typeface="Calibri" panose="020F0502020204030204"/>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FE3387A4-211B-72C0-9EC7-C3ACFE1EC3B3}"/>
              </a:ext>
            </a:extLst>
          </p:cNvPr>
          <p:cNvPicPr>
            <a:picLocks noChangeAspect="1"/>
          </p:cNvPicPr>
          <p:nvPr/>
        </p:nvPicPr>
        <p:blipFill>
          <a:blip r:embed="rId3"/>
          <a:stretch>
            <a:fillRect/>
          </a:stretch>
        </p:blipFill>
        <p:spPr>
          <a:xfrm>
            <a:off x="228600" y="1572642"/>
            <a:ext cx="6515100" cy="348411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736" y="1447800"/>
            <a:ext cx="5706060" cy="50879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Since all models performed the same for the  test set, the confusion matrix is the same across all models.  The models    predicted 12 successful landings when the true label was successful landing.</a:t>
            </a:r>
          </a:p>
          <a:p>
            <a:pPr marL="0" indent="0">
              <a:lnSpc>
                <a:spcPct val="100000"/>
              </a:lnSpc>
              <a:spcBef>
                <a:spcPts val="1400"/>
              </a:spcBef>
              <a:buNone/>
            </a:pPr>
            <a:r>
              <a:rPr lang="en-US" sz="2200" dirty="0">
                <a:solidFill>
                  <a:schemeClr val="accent3">
                    <a:lumMod val="25000"/>
                  </a:schemeClr>
                </a:solidFill>
                <a:latin typeface="Abadi"/>
              </a:rPr>
              <a:t>The models predicted 3 unsuccessful landings when the true label was unsuccessful landing.</a:t>
            </a:r>
          </a:p>
          <a:p>
            <a:pPr marL="0" indent="0">
              <a:lnSpc>
                <a:spcPct val="100000"/>
              </a:lnSpc>
              <a:spcBef>
                <a:spcPts val="1400"/>
              </a:spcBef>
              <a:buNone/>
            </a:pPr>
            <a:r>
              <a:rPr lang="en-US" sz="2200" dirty="0">
                <a:solidFill>
                  <a:schemeClr val="accent3">
                    <a:lumMod val="25000"/>
                  </a:schemeClr>
                </a:solidFill>
                <a:latin typeface="Abadi"/>
              </a:rPr>
              <a:t>The models predicted 3 successful landings  when the true label was unsuccessful landings(false positives).  Our models over predict successful landings.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picture containing graphical user interface&#10;&#10;Description automatically generated">
            <a:extLst>
              <a:ext uri="{FF2B5EF4-FFF2-40B4-BE49-F238E27FC236}">
                <a16:creationId xmlns:a16="http://schemas.microsoft.com/office/drawing/2014/main" id="{49D64724-AF56-43AA-FBD3-729FF0EE474F}"/>
              </a:ext>
            </a:extLst>
          </p:cNvPr>
          <p:cNvPicPr>
            <a:picLocks noChangeAspect="1"/>
          </p:cNvPicPr>
          <p:nvPr/>
        </p:nvPicPr>
        <p:blipFill>
          <a:blip r:embed="rId3"/>
          <a:stretch>
            <a:fillRect/>
          </a:stretch>
        </p:blipFill>
        <p:spPr>
          <a:xfrm>
            <a:off x="771525" y="1712356"/>
            <a:ext cx="5229225" cy="377618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55979"/>
            <a:ext cx="10133013" cy="4570413"/>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a:rPr>
              <a:t>Created data labels and stored data into a DB2 SQL database</a:t>
            </a:r>
          </a:p>
          <a:p>
            <a:pPr>
              <a:lnSpc>
                <a:spcPct val="100000"/>
              </a:lnSpc>
              <a:spcBef>
                <a:spcPts val="1400"/>
              </a:spcBef>
            </a:pPr>
            <a:r>
              <a:rPr lang="en-US" sz="2200" dirty="0">
                <a:solidFill>
                  <a:schemeClr val="accent3">
                    <a:lumMod val="25000"/>
                  </a:schemeClr>
                </a:solidFill>
                <a:latin typeface="Abadi"/>
              </a:rPr>
              <a:t>Created a dashboard for visualization</a:t>
            </a:r>
          </a:p>
          <a:p>
            <a:pPr>
              <a:lnSpc>
                <a:spcPct val="100000"/>
              </a:lnSpc>
              <a:spcBef>
                <a:spcPts val="1400"/>
              </a:spcBef>
            </a:pPr>
            <a:r>
              <a:rPr lang="en-US" sz="2200" dirty="0">
                <a:solidFill>
                  <a:schemeClr val="accent3">
                    <a:lumMod val="25000"/>
                  </a:schemeClr>
                </a:solidFill>
                <a:latin typeface="Abadi"/>
              </a:rPr>
              <a:t>We created a machine learning model with an accuracy of 83%</a:t>
            </a:r>
          </a:p>
          <a:p>
            <a:pPr>
              <a:lnSpc>
                <a:spcPct val="100000"/>
              </a:lnSpc>
              <a:spcBef>
                <a:spcPts val="1400"/>
              </a:spcBef>
            </a:pPr>
            <a:r>
              <a:rPr lang="en-US" sz="2200" dirty="0">
                <a:solidFill>
                  <a:schemeClr val="accent3">
                    <a:lumMod val="25000"/>
                  </a:schemeClr>
                </a:solidFill>
                <a:latin typeface="Abadi"/>
              </a:rPr>
              <a:t>Allon Mask of </a:t>
            </a:r>
            <a:r>
              <a:rPr lang="en-US" sz="2200" dirty="0" err="1">
                <a:solidFill>
                  <a:schemeClr val="accent3">
                    <a:lumMod val="25000"/>
                  </a:schemeClr>
                </a:solidFill>
                <a:latin typeface="Abadi"/>
              </a:rPr>
              <a:t>SpaceY</a:t>
            </a:r>
            <a:r>
              <a:rPr lang="en-US" sz="2200" dirty="0">
                <a:solidFill>
                  <a:schemeClr val="accent3">
                    <a:lumMod val="25000"/>
                  </a:schemeClr>
                </a:solidFill>
                <a:latin typeface="Abadi"/>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a:rPr>
              <a:t>If possible more data should be collected to better determine the best machine learning model  and improve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GitHub repository URL:</a:t>
            </a:r>
          </a:p>
          <a:p>
            <a:pPr marL="0" indent="0">
              <a:lnSpc>
                <a:spcPct val="100000"/>
              </a:lnSpc>
              <a:spcBef>
                <a:spcPts val="1400"/>
              </a:spcBef>
              <a:buNone/>
            </a:pPr>
            <a:r>
              <a:rPr lang="en-US" sz="2200" dirty="0">
                <a:ea typeface="+mn-lt"/>
                <a:cs typeface="+mn-lt"/>
                <a:hlinkClick r:id="rId4"/>
              </a:rPr>
              <a:t>https://github.com/NatDing/Applied-Data-Science-Capstone</a:t>
            </a:r>
            <a:endParaRPr lang="en-US"/>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and combined data from SpaceX Wikipedia page and public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a:t>
            </a:r>
          </a:p>
          <a:p>
            <a:pPr lvl="1">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dirty="0">
              <a:solidFill>
                <a:schemeClr val="accent3">
                  <a:lumMod val="25000"/>
                </a:schemeClr>
              </a:solidFill>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GridSearchCV</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10388"/>
            <a:ext cx="7325037" cy="2164647"/>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cs typeface="Calibri"/>
              </a:rPr>
              <a:t>The data collection process involved web scraping data from a table in SpaceX's Wikipedia page as well as API requests from the SpaceX public API</a:t>
            </a:r>
          </a:p>
          <a:p>
            <a:pPr marL="0" indent="0">
              <a:lnSpc>
                <a:spcPct val="100000"/>
              </a:lnSpc>
              <a:spcBef>
                <a:spcPts val="1400"/>
              </a:spcBef>
              <a:buNone/>
            </a:pPr>
            <a:r>
              <a:rPr lang="en-US" sz="2200" dirty="0">
                <a:solidFill>
                  <a:schemeClr val="accent3">
                    <a:lumMod val="25000"/>
                  </a:schemeClr>
                </a:solidFill>
                <a:latin typeface="Abadi"/>
                <a:cs typeface="Calibri"/>
              </a:rPr>
              <a:t>The following 2 slides will display a flowchart of the data collection process from the API and from web scraping</a:t>
            </a:r>
          </a:p>
          <a:p>
            <a:pPr marL="0" indent="0">
              <a:lnSpc>
                <a:spcPct val="100000"/>
              </a:lnSpc>
              <a:spcBef>
                <a:spcPts val="1400"/>
              </a:spcBef>
              <a:buNone/>
            </a:pPr>
            <a:endParaRPr lang="en-US" sz="2200" dirty="0">
              <a:solidFill>
                <a:schemeClr val="accent3">
                  <a:lumMod val="25000"/>
                </a:schemeClr>
              </a:solidFill>
              <a:latin typeface="Abadi"/>
              <a:cs typeface="Calibri"/>
            </a:endParaRPr>
          </a:p>
          <a:p>
            <a:pPr marL="0" indent="0">
              <a:buNone/>
            </a:pPr>
            <a:endParaRPr lang="en-US" dirty="0">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54038" y="1790700"/>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b="1" dirty="0">
                <a:ea typeface="+mn-lt"/>
                <a:cs typeface="+mn-lt"/>
              </a:rPr>
              <a:t>GitHub URL:</a:t>
            </a:r>
          </a:p>
          <a:p>
            <a:pPr marL="0" indent="0">
              <a:lnSpc>
                <a:spcPct val="100000"/>
              </a:lnSpc>
              <a:spcBef>
                <a:spcPts val="1400"/>
              </a:spcBef>
              <a:buNone/>
            </a:pPr>
            <a:r>
              <a:rPr lang="en-US" sz="2200" dirty="0">
                <a:ea typeface="+mn-lt"/>
                <a:cs typeface="+mn-lt"/>
                <a:hlinkClick r:id="rId3"/>
              </a:rPr>
              <a:t>https://github.com/NatDing/Applied-Data-Science-Capstone/blob/main/jupyter-labs-spacex-data-collection-api.ipynb</a:t>
            </a:r>
            <a:endParaRPr lang="en-US">
              <a:cs typeface="Calibr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48" name="object 6">
            <a:extLst>
              <a:ext uri="{FF2B5EF4-FFF2-40B4-BE49-F238E27FC236}">
                <a16:creationId xmlns:a16="http://schemas.microsoft.com/office/drawing/2014/main" id="{E224BF66-95B0-D555-4E06-ACCDAAB5405A}"/>
              </a:ext>
            </a:extLst>
          </p:cNvPr>
          <p:cNvSpPr/>
          <p:nvPr/>
        </p:nvSpPr>
        <p:spPr>
          <a:xfrm>
            <a:off x="5774761" y="2091402"/>
            <a:ext cx="237744" cy="1389888"/>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49" name="object 7">
            <a:extLst>
              <a:ext uri="{FF2B5EF4-FFF2-40B4-BE49-F238E27FC236}">
                <a16:creationId xmlns:a16="http://schemas.microsoft.com/office/drawing/2014/main" id="{B9C19E55-AD24-8D96-2697-D3CF8C5285EA}"/>
              </a:ext>
            </a:extLst>
          </p:cNvPr>
          <p:cNvGrpSpPr/>
          <p:nvPr/>
        </p:nvGrpSpPr>
        <p:grpSpPr>
          <a:xfrm>
            <a:off x="5494344" y="1815559"/>
            <a:ext cx="1851660" cy="1607820"/>
            <a:chOff x="4782311" y="1478280"/>
            <a:chExt cx="1851660" cy="1607820"/>
          </a:xfrm>
        </p:grpSpPr>
        <p:sp>
          <p:nvSpPr>
            <p:cNvPr id="91" name="object 8">
              <a:extLst>
                <a:ext uri="{FF2B5EF4-FFF2-40B4-BE49-F238E27FC236}">
                  <a16:creationId xmlns:a16="http://schemas.microsoft.com/office/drawing/2014/main" id="{50FC2D19-4C23-3BDD-C6DD-052B7463F3E9}"/>
                </a:ext>
              </a:extLst>
            </p:cNvPr>
            <p:cNvSpPr/>
            <p:nvPr/>
          </p:nvSpPr>
          <p:spPr>
            <a:xfrm>
              <a:off x="5084063" y="1766316"/>
              <a:ext cx="158496" cy="1319784"/>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2" name="object 9">
              <a:extLst>
                <a:ext uri="{FF2B5EF4-FFF2-40B4-BE49-F238E27FC236}">
                  <a16:creationId xmlns:a16="http://schemas.microsoft.com/office/drawing/2014/main" id="{44A3035A-73AD-3956-13EA-769B25A1627E}"/>
                </a:ext>
              </a:extLst>
            </p:cNvPr>
            <p:cNvSpPr/>
            <p:nvPr/>
          </p:nvSpPr>
          <p:spPr>
            <a:xfrm>
              <a:off x="4782311" y="1478280"/>
              <a:ext cx="1851660" cy="1143000"/>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3" name="object 10">
              <a:extLst>
                <a:ext uri="{FF2B5EF4-FFF2-40B4-BE49-F238E27FC236}">
                  <a16:creationId xmlns:a16="http://schemas.microsoft.com/office/drawing/2014/main" id="{773B4ADC-0BCE-295E-5DEF-924E75CFD8A8}"/>
                </a:ext>
              </a:extLst>
            </p:cNvPr>
            <p:cNvSpPr/>
            <p:nvPr/>
          </p:nvSpPr>
          <p:spPr>
            <a:xfrm>
              <a:off x="4888991" y="1719072"/>
              <a:ext cx="1677923" cy="696467"/>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4" name="object 11">
              <a:extLst>
                <a:ext uri="{FF2B5EF4-FFF2-40B4-BE49-F238E27FC236}">
                  <a16:creationId xmlns:a16="http://schemas.microsoft.com/office/drawing/2014/main" id="{88B76C26-1AC3-9C74-D524-C2A7E246EA87}"/>
                </a:ext>
              </a:extLst>
            </p:cNvPr>
            <p:cNvSpPr/>
            <p:nvPr/>
          </p:nvSpPr>
          <p:spPr>
            <a:xfrm>
              <a:off x="4803647" y="1499616"/>
              <a:ext cx="1772411" cy="1063752"/>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0" name="object 12">
            <a:extLst>
              <a:ext uri="{FF2B5EF4-FFF2-40B4-BE49-F238E27FC236}">
                <a16:creationId xmlns:a16="http://schemas.microsoft.com/office/drawing/2014/main" id="{35BD7231-4838-10FA-091E-60684C10B80D}"/>
              </a:ext>
            </a:extLst>
          </p:cNvPr>
          <p:cNvSpPr txBox="1"/>
          <p:nvPr/>
        </p:nvSpPr>
        <p:spPr>
          <a:xfrm>
            <a:off x="5727898" y="2103340"/>
            <a:ext cx="1327150" cy="485389"/>
          </a:xfrm>
          <a:prstGeom prst="rect">
            <a:avLst/>
          </a:prstGeom>
          <a:solidFill>
            <a:schemeClr val="accent5"/>
          </a:solidFill>
        </p:spPr>
        <p:txBody>
          <a:bodyPr vert="horz" wrap="square" lIns="0" tIns="361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nSpc>
                <a:spcPts val="1639"/>
              </a:lnSpc>
              <a:spcBef>
                <a:spcPts val="285"/>
              </a:spcBef>
            </a:pPr>
            <a:r>
              <a:rPr sz="1500" spc="-5" dirty="0">
                <a:solidFill>
                  <a:srgbClr val="FFFFFF"/>
                </a:solidFill>
                <a:latin typeface="Carlito"/>
                <a:cs typeface="Carlito"/>
              </a:rPr>
              <a:t>Request</a:t>
            </a:r>
            <a:r>
              <a:rPr lang="en-US" sz="1500" spc="-5" dirty="0">
                <a:solidFill>
                  <a:srgbClr val="FFFFFF"/>
                </a:solidFill>
                <a:latin typeface="Carlito"/>
                <a:cs typeface="Carlito"/>
              </a:rPr>
              <a:t> </a:t>
            </a:r>
            <a:endParaRPr lang="en-US" sz="1500" dirty="0">
              <a:solidFill>
                <a:srgbClr val="000000"/>
              </a:solidFill>
              <a:latin typeface="Carlito"/>
              <a:cs typeface="Carlito"/>
            </a:endParaRPr>
          </a:p>
          <a:p>
            <a:pPr marL="479425" marR="5080" indent="-466725">
              <a:lnSpc>
                <a:spcPts val="1639"/>
              </a:lnSpc>
              <a:spcBef>
                <a:spcPts val="285"/>
              </a:spcBef>
            </a:pPr>
            <a:r>
              <a:rPr sz="1500" spc="-10" dirty="0">
                <a:solidFill>
                  <a:srgbClr val="FFFFFF"/>
                </a:solidFill>
                <a:latin typeface="Carlito"/>
                <a:cs typeface="Carlito"/>
              </a:rPr>
              <a:t>(</a:t>
            </a:r>
            <a:r>
              <a:rPr lang="en-US"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a:t>
            </a:r>
            <a:r>
              <a:rPr lang="en-US" sz="1500" dirty="0">
                <a:solidFill>
                  <a:srgbClr val="FFFFFF"/>
                </a:solidFill>
                <a:latin typeface="Carlito"/>
                <a:cs typeface="Carlito"/>
              </a:rPr>
              <a:t> </a:t>
            </a:r>
            <a:r>
              <a:rPr sz="1500" dirty="0">
                <a:solidFill>
                  <a:srgbClr val="FFFFFF"/>
                </a:solidFill>
                <a:latin typeface="Carlito"/>
                <a:cs typeface="Carlito"/>
              </a:rPr>
              <a:t> APIs)</a:t>
            </a:r>
            <a:endParaRPr sz="1500">
              <a:latin typeface="Carlito"/>
              <a:cs typeface="Carlito"/>
            </a:endParaRPr>
          </a:p>
        </p:txBody>
      </p:sp>
      <p:grpSp>
        <p:nvGrpSpPr>
          <p:cNvPr id="51" name="object 13">
            <a:extLst>
              <a:ext uri="{FF2B5EF4-FFF2-40B4-BE49-F238E27FC236}">
                <a16:creationId xmlns:a16="http://schemas.microsoft.com/office/drawing/2014/main" id="{67720918-9EC6-37E5-CDE1-199B2F53EB70}"/>
              </a:ext>
            </a:extLst>
          </p:cNvPr>
          <p:cNvGrpSpPr/>
          <p:nvPr/>
        </p:nvGrpSpPr>
        <p:grpSpPr>
          <a:xfrm>
            <a:off x="5494344" y="3144486"/>
            <a:ext cx="1851660" cy="1665732"/>
            <a:chOff x="4782311" y="2807207"/>
            <a:chExt cx="1851660" cy="1665732"/>
          </a:xfrm>
        </p:grpSpPr>
        <p:sp>
          <p:nvSpPr>
            <p:cNvPr id="86" name="object 14">
              <a:extLst>
                <a:ext uri="{FF2B5EF4-FFF2-40B4-BE49-F238E27FC236}">
                  <a16:creationId xmlns:a16="http://schemas.microsoft.com/office/drawing/2014/main" id="{6EF2F650-F769-E86B-1487-73C7F36E6245}"/>
                </a:ext>
              </a:extLst>
            </p:cNvPr>
            <p:cNvSpPr/>
            <p:nvPr/>
          </p:nvSpPr>
          <p:spPr>
            <a:xfrm>
              <a:off x="5062727" y="3073907"/>
              <a:ext cx="237744" cy="1399032"/>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7" name="object 15">
              <a:extLst>
                <a:ext uri="{FF2B5EF4-FFF2-40B4-BE49-F238E27FC236}">
                  <a16:creationId xmlns:a16="http://schemas.microsoft.com/office/drawing/2014/main" id="{20369099-9A5B-9DBF-062A-C73869954E95}"/>
                </a:ext>
              </a:extLst>
            </p:cNvPr>
            <p:cNvSpPr/>
            <p:nvPr/>
          </p:nvSpPr>
          <p:spPr>
            <a:xfrm>
              <a:off x="5084063" y="3095243"/>
              <a:ext cx="158496" cy="1319784"/>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8" name="object 16">
              <a:extLst>
                <a:ext uri="{FF2B5EF4-FFF2-40B4-BE49-F238E27FC236}">
                  <a16:creationId xmlns:a16="http://schemas.microsoft.com/office/drawing/2014/main" id="{3B23707F-0039-78AA-7BEC-3EFEAAC5B9B0}"/>
                </a:ext>
              </a:extLst>
            </p:cNvPr>
            <p:cNvSpPr/>
            <p:nvPr/>
          </p:nvSpPr>
          <p:spPr>
            <a:xfrm>
              <a:off x="4782311" y="2807207"/>
              <a:ext cx="1851660" cy="1143000"/>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2" name="object 19">
            <a:extLst>
              <a:ext uri="{FF2B5EF4-FFF2-40B4-BE49-F238E27FC236}">
                <a16:creationId xmlns:a16="http://schemas.microsoft.com/office/drawing/2014/main" id="{02D1F802-53A7-0280-B385-30543DA52118}"/>
              </a:ext>
            </a:extLst>
          </p:cNvPr>
          <p:cNvSpPr txBox="1"/>
          <p:nvPr/>
        </p:nvSpPr>
        <p:spPr>
          <a:xfrm>
            <a:off x="5727898" y="3148911"/>
            <a:ext cx="1332865" cy="882015"/>
          </a:xfrm>
          <a:prstGeom prst="rect">
            <a:avLst/>
          </a:prstGeom>
          <a:solidFill>
            <a:schemeClr val="accent5"/>
          </a:solidFill>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53" name="object 20">
            <a:extLst>
              <a:ext uri="{FF2B5EF4-FFF2-40B4-BE49-F238E27FC236}">
                <a16:creationId xmlns:a16="http://schemas.microsoft.com/office/drawing/2014/main" id="{BFEEFDA2-2F7B-F8D8-2408-E70A9BA9D043}"/>
              </a:ext>
            </a:extLst>
          </p:cNvPr>
          <p:cNvGrpSpPr/>
          <p:nvPr/>
        </p:nvGrpSpPr>
        <p:grpSpPr>
          <a:xfrm>
            <a:off x="5494344" y="4474938"/>
            <a:ext cx="2790443" cy="1141476"/>
            <a:chOff x="4782311" y="4137659"/>
            <a:chExt cx="2790443" cy="1141476"/>
          </a:xfrm>
        </p:grpSpPr>
        <p:sp>
          <p:nvSpPr>
            <p:cNvPr id="81" name="object 21">
              <a:extLst>
                <a:ext uri="{FF2B5EF4-FFF2-40B4-BE49-F238E27FC236}">
                  <a16:creationId xmlns:a16="http://schemas.microsoft.com/office/drawing/2014/main" id="{EF286345-2315-D350-C09E-B0763DB685F1}"/>
                </a:ext>
              </a:extLst>
            </p:cNvPr>
            <p:cNvSpPr/>
            <p:nvPr/>
          </p:nvSpPr>
          <p:spPr>
            <a:xfrm>
              <a:off x="5146547" y="4319015"/>
              <a:ext cx="2426207" cy="239268"/>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2" name="object 22">
              <a:extLst>
                <a:ext uri="{FF2B5EF4-FFF2-40B4-BE49-F238E27FC236}">
                  <a16:creationId xmlns:a16="http://schemas.microsoft.com/office/drawing/2014/main" id="{F00E5DB5-1A42-FF69-0EFE-2ACD327E4F77}"/>
                </a:ext>
              </a:extLst>
            </p:cNvPr>
            <p:cNvSpPr/>
            <p:nvPr/>
          </p:nvSpPr>
          <p:spPr>
            <a:xfrm>
              <a:off x="5167883" y="4340351"/>
              <a:ext cx="2346960" cy="160019"/>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3" name="object 23">
              <a:extLst>
                <a:ext uri="{FF2B5EF4-FFF2-40B4-BE49-F238E27FC236}">
                  <a16:creationId xmlns:a16="http://schemas.microsoft.com/office/drawing/2014/main" id="{EB697D3D-B6E2-6F67-F03D-17681628AB25}"/>
                </a:ext>
              </a:extLst>
            </p:cNvPr>
            <p:cNvSpPr/>
            <p:nvPr/>
          </p:nvSpPr>
          <p:spPr>
            <a:xfrm>
              <a:off x="4782311" y="4137659"/>
              <a:ext cx="1851660" cy="1141476"/>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4" name="object 24">
              <a:extLst>
                <a:ext uri="{FF2B5EF4-FFF2-40B4-BE49-F238E27FC236}">
                  <a16:creationId xmlns:a16="http://schemas.microsoft.com/office/drawing/2014/main" id="{656FA8A9-37DD-7852-C78E-43C52518E376}"/>
                </a:ext>
              </a:extLst>
            </p:cNvPr>
            <p:cNvSpPr/>
            <p:nvPr/>
          </p:nvSpPr>
          <p:spPr>
            <a:xfrm>
              <a:off x="4850891" y="4273295"/>
              <a:ext cx="1755648" cy="905256"/>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5" name="object 25">
              <a:extLst>
                <a:ext uri="{FF2B5EF4-FFF2-40B4-BE49-F238E27FC236}">
                  <a16:creationId xmlns:a16="http://schemas.microsoft.com/office/drawing/2014/main" id="{EB15AD39-C8DE-554D-CF35-354077CDF65B}"/>
                </a:ext>
              </a:extLst>
            </p:cNvPr>
            <p:cNvSpPr/>
            <p:nvPr/>
          </p:nvSpPr>
          <p:spPr>
            <a:xfrm>
              <a:off x="4803647" y="4158995"/>
              <a:ext cx="1772411" cy="1062227"/>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4" name="object 26">
            <a:extLst>
              <a:ext uri="{FF2B5EF4-FFF2-40B4-BE49-F238E27FC236}">
                <a16:creationId xmlns:a16="http://schemas.microsoft.com/office/drawing/2014/main" id="{1763C889-BB0D-D754-6AE8-EC5492202432}"/>
              </a:ext>
            </a:extLst>
          </p:cNvPr>
          <p:cNvSpPr txBox="1"/>
          <p:nvPr/>
        </p:nvSpPr>
        <p:spPr>
          <a:xfrm>
            <a:off x="5689798" y="4658199"/>
            <a:ext cx="1403985" cy="664845"/>
          </a:xfrm>
          <a:prstGeom prst="rect">
            <a:avLst/>
          </a:prstGeom>
          <a:solidFill>
            <a:schemeClr val="accent5"/>
          </a:solidFill>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55" name="object 27">
            <a:extLst>
              <a:ext uri="{FF2B5EF4-FFF2-40B4-BE49-F238E27FC236}">
                <a16:creationId xmlns:a16="http://schemas.microsoft.com/office/drawing/2014/main" id="{AE41186A-CD46-ECDF-7710-D7C50AB2F99E}"/>
              </a:ext>
            </a:extLst>
          </p:cNvPr>
          <p:cNvGrpSpPr/>
          <p:nvPr/>
        </p:nvGrpSpPr>
        <p:grpSpPr>
          <a:xfrm>
            <a:off x="7851973" y="3411186"/>
            <a:ext cx="1851659" cy="2205228"/>
            <a:chOff x="7139940" y="3073907"/>
            <a:chExt cx="1851659" cy="2205228"/>
          </a:xfrm>
        </p:grpSpPr>
        <p:sp>
          <p:nvSpPr>
            <p:cNvPr id="76" name="object 28">
              <a:extLst>
                <a:ext uri="{FF2B5EF4-FFF2-40B4-BE49-F238E27FC236}">
                  <a16:creationId xmlns:a16="http://schemas.microsoft.com/office/drawing/2014/main" id="{958669F1-2F61-ECA6-F292-D3D8142E11E6}"/>
                </a:ext>
              </a:extLst>
            </p:cNvPr>
            <p:cNvSpPr/>
            <p:nvPr/>
          </p:nvSpPr>
          <p:spPr>
            <a:xfrm>
              <a:off x="7418832" y="3073907"/>
              <a:ext cx="239268" cy="1399032"/>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object 29">
              <a:extLst>
                <a:ext uri="{FF2B5EF4-FFF2-40B4-BE49-F238E27FC236}">
                  <a16:creationId xmlns:a16="http://schemas.microsoft.com/office/drawing/2014/main" id="{5CEDFC4B-36F0-C65F-A995-641A155230B9}"/>
                </a:ext>
              </a:extLst>
            </p:cNvPr>
            <p:cNvSpPr/>
            <p:nvPr/>
          </p:nvSpPr>
          <p:spPr>
            <a:xfrm>
              <a:off x="7440168" y="3095243"/>
              <a:ext cx="160020" cy="1319784"/>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8" name="object 30">
              <a:extLst>
                <a:ext uri="{FF2B5EF4-FFF2-40B4-BE49-F238E27FC236}">
                  <a16:creationId xmlns:a16="http://schemas.microsoft.com/office/drawing/2014/main" id="{8DCE1205-7A80-952F-9E0B-EFF1EA91F8F3}"/>
                </a:ext>
              </a:extLst>
            </p:cNvPr>
            <p:cNvSpPr/>
            <p:nvPr/>
          </p:nvSpPr>
          <p:spPr>
            <a:xfrm>
              <a:off x="7139940" y="4137659"/>
              <a:ext cx="1851659" cy="1141476"/>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0" name="object 32">
              <a:extLst>
                <a:ext uri="{FF2B5EF4-FFF2-40B4-BE49-F238E27FC236}">
                  <a16:creationId xmlns:a16="http://schemas.microsoft.com/office/drawing/2014/main" id="{96F1EFA7-571D-B662-397D-4D6FAE037DA5}"/>
                </a:ext>
              </a:extLst>
            </p:cNvPr>
            <p:cNvSpPr/>
            <p:nvPr/>
          </p:nvSpPr>
          <p:spPr>
            <a:xfrm>
              <a:off x="7161276" y="4158995"/>
              <a:ext cx="1772412" cy="1062227"/>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6" name="object 33">
            <a:extLst>
              <a:ext uri="{FF2B5EF4-FFF2-40B4-BE49-F238E27FC236}">
                <a16:creationId xmlns:a16="http://schemas.microsoft.com/office/drawing/2014/main" id="{AF433F14-BBC9-8D0B-D9CD-48D0F7A76699}"/>
              </a:ext>
            </a:extLst>
          </p:cNvPr>
          <p:cNvSpPr txBox="1"/>
          <p:nvPr/>
        </p:nvSpPr>
        <p:spPr>
          <a:xfrm>
            <a:off x="7962787" y="4762721"/>
            <a:ext cx="1696355" cy="446917"/>
          </a:xfrm>
          <a:prstGeom prst="rect">
            <a:avLst/>
          </a:prstGeom>
          <a:solidFill>
            <a:schemeClr val="accent5"/>
          </a:solidFill>
        </p:spPr>
        <p:txBody>
          <a:bodyPr vert="horz" wrap="square" lIns="0" tIns="361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5945" marR="5080" indent="-563880">
              <a:lnSpc>
                <a:spcPts val="1639"/>
              </a:lnSpc>
              <a:spcBef>
                <a:spcPts val="285"/>
              </a:spcBef>
            </a:pPr>
            <a:r>
              <a:rPr sz="1500" dirty="0">
                <a:solidFill>
                  <a:srgbClr val="FFFFFF"/>
                </a:solidFill>
                <a:latin typeface="Carlito"/>
                <a:cs typeface="Carlito"/>
              </a:rPr>
              <a:t>Dictionary</a:t>
            </a:r>
            <a:r>
              <a:rPr lang="en-US" sz="1500" dirty="0">
                <a:solidFill>
                  <a:srgbClr val="FFFFFF"/>
                </a:solidFill>
                <a:latin typeface="Carlito"/>
                <a:cs typeface="Carlito"/>
              </a:rPr>
              <a:t> </a:t>
            </a:r>
            <a:r>
              <a:rPr sz="1500" spc="-25" dirty="0">
                <a:solidFill>
                  <a:srgbClr val="FFFFFF"/>
                </a:solidFill>
                <a:latin typeface="Carlito"/>
                <a:cs typeface="Carlito"/>
              </a:rPr>
              <a:t>relevant</a:t>
            </a:r>
            <a:r>
              <a:rPr lang="en-US" sz="1500" spc="-25" dirty="0">
                <a:solidFill>
                  <a:srgbClr val="FFFFFF"/>
                </a:solidFill>
                <a:latin typeface="Carlito"/>
                <a:cs typeface="Carlito"/>
              </a:rPr>
              <a:t> </a:t>
            </a:r>
            <a:r>
              <a:rPr sz="1500" spc="-25" dirty="0">
                <a:solidFill>
                  <a:srgbClr val="FFFFFF"/>
                </a:solidFill>
                <a:latin typeface="Carlito"/>
                <a:cs typeface="Carlito"/>
              </a:rPr>
              <a:t> </a:t>
            </a:r>
            <a:r>
              <a:rPr sz="1500" spc="-20" dirty="0">
                <a:solidFill>
                  <a:srgbClr val="FFFFFF"/>
                </a:solidFill>
                <a:latin typeface="Carlito"/>
                <a:cs typeface="Carlito"/>
              </a:rPr>
              <a:t>data</a:t>
            </a:r>
            <a:endParaRPr lang="en-US" sz="1500">
              <a:latin typeface="Carlito"/>
              <a:cs typeface="Carlito"/>
            </a:endParaRPr>
          </a:p>
        </p:txBody>
      </p:sp>
      <p:grpSp>
        <p:nvGrpSpPr>
          <p:cNvPr id="57" name="object 34">
            <a:extLst>
              <a:ext uri="{FF2B5EF4-FFF2-40B4-BE49-F238E27FC236}">
                <a16:creationId xmlns:a16="http://schemas.microsoft.com/office/drawing/2014/main" id="{F7DB6A43-392D-4BA2-0875-17F71D5B4BBD}"/>
              </a:ext>
            </a:extLst>
          </p:cNvPr>
          <p:cNvGrpSpPr/>
          <p:nvPr/>
        </p:nvGrpSpPr>
        <p:grpSpPr>
          <a:xfrm>
            <a:off x="7851973" y="2082258"/>
            <a:ext cx="1851659" cy="2205228"/>
            <a:chOff x="7139940" y="1744979"/>
            <a:chExt cx="1851659" cy="2205228"/>
          </a:xfrm>
        </p:grpSpPr>
        <p:sp>
          <p:nvSpPr>
            <p:cNvPr id="71" name="object 35">
              <a:extLst>
                <a:ext uri="{FF2B5EF4-FFF2-40B4-BE49-F238E27FC236}">
                  <a16:creationId xmlns:a16="http://schemas.microsoft.com/office/drawing/2014/main" id="{723EA231-5E70-C057-6070-95C46EF7653A}"/>
                </a:ext>
              </a:extLst>
            </p:cNvPr>
            <p:cNvSpPr/>
            <p:nvPr/>
          </p:nvSpPr>
          <p:spPr>
            <a:xfrm>
              <a:off x="7418832" y="1744979"/>
              <a:ext cx="239268" cy="1399032"/>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2" name="object 36">
              <a:extLst>
                <a:ext uri="{FF2B5EF4-FFF2-40B4-BE49-F238E27FC236}">
                  <a16:creationId xmlns:a16="http://schemas.microsoft.com/office/drawing/2014/main" id="{23676343-EF1E-10C6-998D-954C189EE511}"/>
                </a:ext>
              </a:extLst>
            </p:cNvPr>
            <p:cNvSpPr/>
            <p:nvPr/>
          </p:nvSpPr>
          <p:spPr>
            <a:xfrm>
              <a:off x="7440168" y="1766315"/>
              <a:ext cx="160020" cy="1319784"/>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3" name="object 37">
              <a:extLst>
                <a:ext uri="{FF2B5EF4-FFF2-40B4-BE49-F238E27FC236}">
                  <a16:creationId xmlns:a16="http://schemas.microsoft.com/office/drawing/2014/main" id="{41A22445-2D8B-B615-E4D9-75291325AFA4}"/>
                </a:ext>
              </a:extLst>
            </p:cNvPr>
            <p:cNvSpPr/>
            <p:nvPr/>
          </p:nvSpPr>
          <p:spPr>
            <a:xfrm>
              <a:off x="7139940" y="2807207"/>
              <a:ext cx="1851659" cy="1143000"/>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5" name="object 39">
              <a:extLst>
                <a:ext uri="{FF2B5EF4-FFF2-40B4-BE49-F238E27FC236}">
                  <a16:creationId xmlns:a16="http://schemas.microsoft.com/office/drawing/2014/main" id="{E56E8654-6CF1-0F34-C918-7E3B0671A135}"/>
                </a:ext>
              </a:extLst>
            </p:cNvPr>
            <p:cNvSpPr/>
            <p:nvPr/>
          </p:nvSpPr>
          <p:spPr>
            <a:xfrm>
              <a:off x="7161276" y="2828543"/>
              <a:ext cx="1772412" cy="1063752"/>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58" name="object 40">
            <a:extLst>
              <a:ext uri="{FF2B5EF4-FFF2-40B4-BE49-F238E27FC236}">
                <a16:creationId xmlns:a16="http://schemas.microsoft.com/office/drawing/2014/main" id="{FDB60EBC-F708-0AAF-797F-0299BE14532C}"/>
              </a:ext>
            </a:extLst>
          </p:cNvPr>
          <p:cNvSpPr txBox="1"/>
          <p:nvPr/>
        </p:nvSpPr>
        <p:spPr>
          <a:xfrm>
            <a:off x="8066070" y="3420792"/>
            <a:ext cx="1492885" cy="485389"/>
          </a:xfrm>
          <a:prstGeom prst="rect">
            <a:avLst/>
          </a:prstGeom>
          <a:solidFill>
            <a:schemeClr val="accent5"/>
          </a:solidFill>
        </p:spPr>
        <p:txBody>
          <a:bodyPr vert="horz" wrap="square" lIns="0" tIns="3619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nSpc>
                <a:spcPts val="1639"/>
              </a:lnSpc>
              <a:spcBef>
                <a:spcPts val="285"/>
              </a:spcBef>
            </a:pPr>
            <a:r>
              <a:rPr sz="1500" spc="-5" dirty="0">
                <a:solidFill>
                  <a:srgbClr val="FFFFFF"/>
                </a:solidFill>
                <a:latin typeface="Carlito"/>
                <a:cs typeface="Carlito"/>
              </a:rPr>
              <a:t>Cast </a:t>
            </a:r>
            <a:r>
              <a:rPr lang="en-US" sz="1500" dirty="0">
                <a:solidFill>
                  <a:srgbClr val="FFFFFF"/>
                </a:solidFill>
                <a:latin typeface="Carlito"/>
                <a:cs typeface="Carlito"/>
              </a:rPr>
              <a:t>dictionary </a:t>
            </a:r>
            <a:endParaRPr lang="en-US" sz="1500" dirty="0" err="1">
              <a:solidFill>
                <a:srgbClr val="000000"/>
              </a:solidFill>
              <a:latin typeface="Carlito"/>
              <a:cs typeface="Carlito"/>
            </a:endParaRPr>
          </a:p>
          <a:p>
            <a:pPr marL="332740" marR="5080" indent="-320040">
              <a:lnSpc>
                <a:spcPts val="1639"/>
              </a:lnSpc>
              <a:spcBef>
                <a:spcPts val="285"/>
              </a:spcBef>
            </a:pPr>
            <a:r>
              <a:rPr lang="en-US" sz="1500" spc="-15" dirty="0">
                <a:solidFill>
                  <a:srgbClr val="FFFFFF"/>
                </a:solidFill>
                <a:latin typeface="Carlito"/>
                <a:cs typeface="Carlito"/>
              </a:rPr>
              <a:t>to </a:t>
            </a:r>
            <a:r>
              <a:rPr lang="en-US" sz="1500" dirty="0">
                <a:solidFill>
                  <a:srgbClr val="FFFFFF"/>
                </a:solidFill>
                <a:latin typeface="Carlito"/>
                <a:cs typeface="Carlito"/>
              </a:rPr>
              <a:t>a </a:t>
            </a:r>
            <a:r>
              <a:rPr sz="1500" spc="-20" dirty="0" err="1">
                <a:solidFill>
                  <a:srgbClr val="FFFFFF"/>
                </a:solidFill>
                <a:latin typeface="Carlito"/>
                <a:cs typeface="Carlito"/>
              </a:rPr>
              <a:t>DataFrame</a:t>
            </a:r>
            <a:endParaRPr sz="1500" dirty="0" err="1">
              <a:latin typeface="Carlito"/>
              <a:cs typeface="Carlito"/>
            </a:endParaRPr>
          </a:p>
        </p:txBody>
      </p:sp>
      <p:grpSp>
        <p:nvGrpSpPr>
          <p:cNvPr id="59" name="object 41">
            <a:extLst>
              <a:ext uri="{FF2B5EF4-FFF2-40B4-BE49-F238E27FC236}">
                <a16:creationId xmlns:a16="http://schemas.microsoft.com/office/drawing/2014/main" id="{D40F5A0B-BEA8-37E5-390F-5A19EA56BADD}"/>
              </a:ext>
            </a:extLst>
          </p:cNvPr>
          <p:cNvGrpSpPr/>
          <p:nvPr/>
        </p:nvGrpSpPr>
        <p:grpSpPr>
          <a:xfrm>
            <a:off x="7851973" y="1815559"/>
            <a:ext cx="2790443" cy="1143000"/>
            <a:chOff x="7139940" y="1478280"/>
            <a:chExt cx="2790443" cy="1143000"/>
          </a:xfrm>
        </p:grpSpPr>
        <p:sp>
          <p:nvSpPr>
            <p:cNvPr id="66" name="object 42">
              <a:extLst>
                <a:ext uri="{FF2B5EF4-FFF2-40B4-BE49-F238E27FC236}">
                  <a16:creationId xmlns:a16="http://schemas.microsoft.com/office/drawing/2014/main" id="{D3DCCC59-C900-3EE7-41FC-F08A9A9DB00E}"/>
                </a:ext>
              </a:extLst>
            </p:cNvPr>
            <p:cNvSpPr/>
            <p:nvPr/>
          </p:nvSpPr>
          <p:spPr>
            <a:xfrm>
              <a:off x="7504176" y="1661160"/>
              <a:ext cx="2426207" cy="237744"/>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7" name="object 43">
              <a:extLst>
                <a:ext uri="{FF2B5EF4-FFF2-40B4-BE49-F238E27FC236}">
                  <a16:creationId xmlns:a16="http://schemas.microsoft.com/office/drawing/2014/main" id="{D38376D5-E27F-6854-3C70-423165BBD31E}"/>
                </a:ext>
              </a:extLst>
            </p:cNvPr>
            <p:cNvSpPr/>
            <p:nvPr/>
          </p:nvSpPr>
          <p:spPr>
            <a:xfrm>
              <a:off x="7525512" y="1682496"/>
              <a:ext cx="2346959" cy="158496"/>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44">
              <a:extLst>
                <a:ext uri="{FF2B5EF4-FFF2-40B4-BE49-F238E27FC236}">
                  <a16:creationId xmlns:a16="http://schemas.microsoft.com/office/drawing/2014/main" id="{DC296E73-9B84-D1B0-44CC-7AA77F38DED4}"/>
                </a:ext>
              </a:extLst>
            </p:cNvPr>
            <p:cNvSpPr/>
            <p:nvPr/>
          </p:nvSpPr>
          <p:spPr>
            <a:xfrm>
              <a:off x="7139940" y="1478280"/>
              <a:ext cx="1851659" cy="1143000"/>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9" name="object 45">
              <a:extLst>
                <a:ext uri="{FF2B5EF4-FFF2-40B4-BE49-F238E27FC236}">
                  <a16:creationId xmlns:a16="http://schemas.microsoft.com/office/drawing/2014/main" id="{18111F9A-54DC-AFF6-2017-06DF21F76C81}"/>
                </a:ext>
              </a:extLst>
            </p:cNvPr>
            <p:cNvSpPr/>
            <p:nvPr/>
          </p:nvSpPr>
          <p:spPr>
            <a:xfrm>
              <a:off x="7226808" y="1615440"/>
              <a:ext cx="1717548" cy="903731"/>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0" name="object 46">
              <a:extLst>
                <a:ext uri="{FF2B5EF4-FFF2-40B4-BE49-F238E27FC236}">
                  <a16:creationId xmlns:a16="http://schemas.microsoft.com/office/drawing/2014/main" id="{294849F2-4259-0F41-7DA5-5AC35D4E284E}"/>
                </a:ext>
              </a:extLst>
            </p:cNvPr>
            <p:cNvSpPr/>
            <p:nvPr/>
          </p:nvSpPr>
          <p:spPr>
            <a:xfrm>
              <a:off x="7161276" y="1499616"/>
              <a:ext cx="1772412" cy="1063752"/>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0" name="object 47">
            <a:extLst>
              <a:ext uri="{FF2B5EF4-FFF2-40B4-BE49-F238E27FC236}">
                <a16:creationId xmlns:a16="http://schemas.microsoft.com/office/drawing/2014/main" id="{305083C3-891F-00BB-B7A5-66B595110CA0}"/>
              </a:ext>
            </a:extLst>
          </p:cNvPr>
          <p:cNvSpPr txBox="1">
            <a:spLocks noGrp="1"/>
          </p:cNvSpPr>
          <p:nvPr/>
        </p:nvSpPr>
        <p:spPr>
          <a:xfrm>
            <a:off x="8066094" y="1910741"/>
            <a:ext cx="1373505" cy="673100"/>
          </a:xfrm>
          <a:prstGeom prst="rect">
            <a:avLst/>
          </a:prstGeom>
          <a:solidFill>
            <a:schemeClr val="accent5"/>
          </a:solidFill>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61" name="object 48">
            <a:extLst>
              <a:ext uri="{FF2B5EF4-FFF2-40B4-BE49-F238E27FC236}">
                <a16:creationId xmlns:a16="http://schemas.microsoft.com/office/drawing/2014/main" id="{42020021-846C-8D55-D922-3605A6150A08}"/>
              </a:ext>
            </a:extLst>
          </p:cNvPr>
          <p:cNvGrpSpPr/>
          <p:nvPr/>
        </p:nvGrpSpPr>
        <p:grpSpPr>
          <a:xfrm>
            <a:off x="10208076" y="1815559"/>
            <a:ext cx="1851659" cy="1143000"/>
            <a:chOff x="9496043" y="1478280"/>
            <a:chExt cx="1851659" cy="1143000"/>
          </a:xfrm>
        </p:grpSpPr>
        <p:sp>
          <p:nvSpPr>
            <p:cNvPr id="63" name="object 49">
              <a:extLst>
                <a:ext uri="{FF2B5EF4-FFF2-40B4-BE49-F238E27FC236}">
                  <a16:creationId xmlns:a16="http://schemas.microsoft.com/office/drawing/2014/main" id="{EA539A84-AF4F-7A71-C41B-59C4ACCFA266}"/>
                </a:ext>
              </a:extLst>
            </p:cNvPr>
            <p:cNvSpPr/>
            <p:nvPr/>
          </p:nvSpPr>
          <p:spPr>
            <a:xfrm>
              <a:off x="9496043" y="1478280"/>
              <a:ext cx="1851659" cy="1143000"/>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5" name="object 51">
              <a:extLst>
                <a:ext uri="{FF2B5EF4-FFF2-40B4-BE49-F238E27FC236}">
                  <a16:creationId xmlns:a16="http://schemas.microsoft.com/office/drawing/2014/main" id="{B8242843-7B53-3139-A8B1-047494E20E3D}"/>
                </a:ext>
              </a:extLst>
            </p:cNvPr>
            <p:cNvSpPr/>
            <p:nvPr/>
          </p:nvSpPr>
          <p:spPr>
            <a:xfrm>
              <a:off x="9517379" y="1499616"/>
              <a:ext cx="1772412" cy="1063752"/>
            </a:xfrm>
            <a:prstGeom prst="rect">
              <a:avLst/>
            </a:prstGeom>
            <a:solidFill>
              <a:schemeClr val="accent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2" name="object 52">
            <a:extLst>
              <a:ext uri="{FF2B5EF4-FFF2-40B4-BE49-F238E27FC236}">
                <a16:creationId xmlns:a16="http://schemas.microsoft.com/office/drawing/2014/main" id="{861205E4-3795-8244-6510-0BFA383BEA66}"/>
              </a:ext>
            </a:extLst>
          </p:cNvPr>
          <p:cNvSpPr txBox="1"/>
          <p:nvPr/>
        </p:nvSpPr>
        <p:spPr>
          <a:xfrm>
            <a:off x="10352349" y="1998184"/>
            <a:ext cx="1539240" cy="670560"/>
          </a:xfrm>
          <a:prstGeom prst="rect">
            <a:avLst/>
          </a:prstGeom>
          <a:solidFill>
            <a:schemeClr val="accent5"/>
          </a:solidFill>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87" name="object 6">
            <a:extLst>
              <a:ext uri="{FF2B5EF4-FFF2-40B4-BE49-F238E27FC236}">
                <a16:creationId xmlns:a16="http://schemas.microsoft.com/office/drawing/2014/main" id="{8CEA43FB-7AD1-4CF9-5B18-41D4EAC26170}"/>
              </a:ext>
            </a:extLst>
          </p:cNvPr>
          <p:cNvGrpSpPr/>
          <p:nvPr/>
        </p:nvGrpSpPr>
        <p:grpSpPr>
          <a:xfrm>
            <a:off x="6489682" y="2295364"/>
            <a:ext cx="164954" cy="1021800"/>
            <a:chOff x="9472114" y="1704940"/>
            <a:chExt cx="304800" cy="1932432"/>
          </a:xfrm>
        </p:grpSpPr>
        <p:sp>
          <p:nvSpPr>
            <p:cNvPr id="122" name="object 7">
              <a:extLst>
                <a:ext uri="{FF2B5EF4-FFF2-40B4-BE49-F238E27FC236}">
                  <a16:creationId xmlns:a16="http://schemas.microsoft.com/office/drawing/2014/main" id="{3834F0E9-26EA-3F10-C825-8BF2AD9B1526}"/>
                </a:ext>
              </a:extLst>
            </p:cNvPr>
            <p:cNvSpPr/>
            <p:nvPr/>
          </p:nvSpPr>
          <p:spPr>
            <a:xfrm>
              <a:off x="9472114" y="1704940"/>
              <a:ext cx="304800" cy="19324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solidFill>
                  <a:srgbClr val="4472C4"/>
                </a:solidFill>
              </a:endParaRPr>
            </a:p>
          </p:txBody>
        </p:sp>
        <p:sp>
          <p:nvSpPr>
            <p:cNvPr id="123" name="object 8">
              <a:extLst>
                <a:ext uri="{FF2B5EF4-FFF2-40B4-BE49-F238E27FC236}">
                  <a16:creationId xmlns:a16="http://schemas.microsoft.com/office/drawing/2014/main" id="{2824B035-2A78-CC3A-C89E-ED2A115F4D2D}"/>
                </a:ext>
              </a:extLst>
            </p:cNvPr>
            <p:cNvSpPr/>
            <p:nvPr/>
          </p:nvSpPr>
          <p:spPr>
            <a:xfrm>
              <a:off x="9493450" y="1771172"/>
              <a:ext cx="225550" cy="18623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solidFill>
                  <a:srgbClr val="4472C4"/>
                </a:solidFill>
              </a:endParaRPr>
            </a:p>
          </p:txBody>
        </p:sp>
      </p:grpSp>
      <p:sp>
        <p:nvSpPr>
          <p:cNvPr id="88" name="object 12">
            <a:extLst>
              <a:ext uri="{FF2B5EF4-FFF2-40B4-BE49-F238E27FC236}">
                <a16:creationId xmlns:a16="http://schemas.microsoft.com/office/drawing/2014/main" id="{62B3521D-F8C8-3018-C014-AAA30F78F3CE}"/>
              </a:ext>
            </a:extLst>
          </p:cNvPr>
          <p:cNvSpPr txBox="1"/>
          <p:nvPr/>
        </p:nvSpPr>
        <p:spPr>
          <a:xfrm>
            <a:off x="6296626" y="1764178"/>
            <a:ext cx="1643679" cy="6240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0" tIns="120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20"/>
              </a:lnSpc>
              <a:spcBef>
                <a:spcPts val="95"/>
              </a:spcBef>
            </a:pPr>
            <a:r>
              <a:rPr sz="1500" spc="-25" dirty="0">
                <a:solidFill>
                  <a:srgbClr val="FFFFFF"/>
                </a:solidFill>
                <a:latin typeface="Carlito"/>
                <a:cs typeface="Carlito"/>
              </a:rPr>
              <a:t>Request</a:t>
            </a:r>
            <a:r>
              <a:rPr sz="1500" spc="-114" dirty="0">
                <a:solidFill>
                  <a:srgbClr val="FFFFFF"/>
                </a:solidFill>
                <a:latin typeface="Carlito"/>
                <a:cs typeface="Carlito"/>
              </a:rPr>
              <a:t> </a:t>
            </a:r>
            <a:r>
              <a:rPr lang="en-US" sz="1500" spc="-5" dirty="0">
                <a:solidFill>
                  <a:srgbClr val="FFFFFF"/>
                </a:solidFill>
                <a:latin typeface="Carlito"/>
                <a:cs typeface="Carlito"/>
              </a:rPr>
              <a:t>Wikipedia</a:t>
            </a:r>
            <a:endParaRPr lang="en-US" sz="1500" dirty="0">
              <a:latin typeface="Carlito"/>
              <a:cs typeface="Carlito"/>
            </a:endParaRPr>
          </a:p>
          <a:p>
            <a:pPr marL="13335" algn="ctr">
              <a:lnSpc>
                <a:spcPts val="2520"/>
              </a:lnSpc>
            </a:pPr>
            <a:r>
              <a:rPr sz="1500" spc="-25" dirty="0">
                <a:solidFill>
                  <a:srgbClr val="FFFFFF"/>
                </a:solidFill>
                <a:latin typeface="Carlito"/>
                <a:cs typeface="Carlito"/>
              </a:rPr>
              <a:t>html</a:t>
            </a:r>
            <a:endParaRPr sz="1500">
              <a:latin typeface="Carlito"/>
              <a:cs typeface="Carlito"/>
            </a:endParaRPr>
          </a:p>
        </p:txBody>
      </p:sp>
      <p:grpSp>
        <p:nvGrpSpPr>
          <p:cNvPr id="89" name="object 13">
            <a:extLst>
              <a:ext uri="{FF2B5EF4-FFF2-40B4-BE49-F238E27FC236}">
                <a16:creationId xmlns:a16="http://schemas.microsoft.com/office/drawing/2014/main" id="{C5C33333-301F-CCDB-DB59-27287179FFBF}"/>
              </a:ext>
            </a:extLst>
          </p:cNvPr>
          <p:cNvGrpSpPr/>
          <p:nvPr/>
        </p:nvGrpSpPr>
        <p:grpSpPr>
          <a:xfrm>
            <a:off x="6521883" y="3704729"/>
            <a:ext cx="164921" cy="1027847"/>
            <a:chOff x="6713611" y="3725178"/>
            <a:chExt cx="304800" cy="1943865"/>
          </a:xfrm>
        </p:grpSpPr>
        <p:sp>
          <p:nvSpPr>
            <p:cNvPr id="117" name="object 14">
              <a:extLst>
                <a:ext uri="{FF2B5EF4-FFF2-40B4-BE49-F238E27FC236}">
                  <a16:creationId xmlns:a16="http://schemas.microsoft.com/office/drawing/2014/main" id="{7273B4E7-6C5B-34AA-45E6-F8C4CF3EFACC}"/>
                </a:ext>
              </a:extLst>
            </p:cNvPr>
            <p:cNvSpPr/>
            <p:nvPr/>
          </p:nvSpPr>
          <p:spPr>
            <a:xfrm>
              <a:off x="6713611" y="3727468"/>
              <a:ext cx="304800" cy="19415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8" name="object 15">
              <a:extLst>
                <a:ext uri="{FF2B5EF4-FFF2-40B4-BE49-F238E27FC236}">
                  <a16:creationId xmlns:a16="http://schemas.microsoft.com/office/drawing/2014/main" id="{56D9FE40-3133-6EA2-4560-98933B518123}"/>
                </a:ext>
              </a:extLst>
            </p:cNvPr>
            <p:cNvSpPr/>
            <p:nvPr/>
          </p:nvSpPr>
          <p:spPr>
            <a:xfrm>
              <a:off x="6734948" y="3725178"/>
              <a:ext cx="225551" cy="18623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0" name="object 19">
            <a:extLst>
              <a:ext uri="{FF2B5EF4-FFF2-40B4-BE49-F238E27FC236}">
                <a16:creationId xmlns:a16="http://schemas.microsoft.com/office/drawing/2014/main" id="{9D3BFAFB-7F8D-59EB-F5BD-4C3271AF51E3}"/>
              </a:ext>
            </a:extLst>
          </p:cNvPr>
          <p:cNvSpPr txBox="1"/>
          <p:nvPr/>
        </p:nvSpPr>
        <p:spPr>
          <a:xfrm>
            <a:off x="6352105" y="3140433"/>
            <a:ext cx="1548184" cy="6240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0" tIns="120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3025">
              <a:lnSpc>
                <a:spcPts val="2520"/>
              </a:lnSpc>
              <a:spcBef>
                <a:spcPts val="95"/>
              </a:spcBef>
            </a:pPr>
            <a:r>
              <a:rPr sz="1500" spc="-15" dirty="0">
                <a:solidFill>
                  <a:srgbClr val="FFFFFF"/>
                </a:solidFill>
                <a:latin typeface="Carlito"/>
                <a:cs typeface="Carlito"/>
              </a:rPr>
              <a:t>BeautifulSoup</a:t>
            </a:r>
            <a:endParaRPr lang="en-US" sz="1500">
              <a:latin typeface="Carlito"/>
              <a:cs typeface="Carlito"/>
            </a:endParaRPr>
          </a:p>
          <a:p>
            <a:pPr marL="12700">
              <a:lnSpc>
                <a:spcPts val="2520"/>
              </a:lnSpc>
            </a:pPr>
            <a:r>
              <a:rPr sz="1500" spc="-20" dirty="0">
                <a:solidFill>
                  <a:srgbClr val="FFFFFF"/>
                </a:solidFill>
                <a:latin typeface="Carlito"/>
                <a:cs typeface="Carlito"/>
              </a:rPr>
              <a:t>html5lib</a:t>
            </a:r>
            <a:r>
              <a:rPr sz="1500" spc="-105" dirty="0">
                <a:solidFill>
                  <a:srgbClr val="FFFFFF"/>
                </a:solidFill>
                <a:latin typeface="Carlito"/>
                <a:cs typeface="Carlito"/>
              </a:rPr>
              <a:t> </a:t>
            </a:r>
            <a:r>
              <a:rPr sz="1500" spc="-35" dirty="0">
                <a:solidFill>
                  <a:srgbClr val="FFFFFF"/>
                </a:solidFill>
                <a:latin typeface="Carlito"/>
                <a:cs typeface="Carlito"/>
              </a:rPr>
              <a:t>Parser</a:t>
            </a:r>
            <a:endParaRPr sz="1500">
              <a:latin typeface="Carlito"/>
              <a:cs typeface="Carlito"/>
            </a:endParaRPr>
          </a:p>
        </p:txBody>
      </p:sp>
      <p:grpSp>
        <p:nvGrpSpPr>
          <p:cNvPr id="91" name="object 20">
            <a:extLst>
              <a:ext uri="{FF2B5EF4-FFF2-40B4-BE49-F238E27FC236}">
                <a16:creationId xmlns:a16="http://schemas.microsoft.com/office/drawing/2014/main" id="{4FCF75F3-1337-3DE1-74D6-F7F5A3B98D16}"/>
              </a:ext>
            </a:extLst>
          </p:cNvPr>
          <p:cNvGrpSpPr/>
          <p:nvPr/>
        </p:nvGrpSpPr>
        <p:grpSpPr>
          <a:xfrm>
            <a:off x="6314621" y="4531091"/>
            <a:ext cx="2116004" cy="827630"/>
            <a:chOff x="6901736" y="5218139"/>
            <a:chExt cx="3906011" cy="1580388"/>
          </a:xfrm>
        </p:grpSpPr>
        <p:sp>
          <p:nvSpPr>
            <p:cNvPr id="112" name="object 21">
              <a:extLst>
                <a:ext uri="{FF2B5EF4-FFF2-40B4-BE49-F238E27FC236}">
                  <a16:creationId xmlns:a16="http://schemas.microsoft.com/office/drawing/2014/main" id="{769D67C0-2A9C-E8E9-9A0B-C3FDB666ED17}"/>
                </a:ext>
              </a:extLst>
            </p:cNvPr>
            <p:cNvSpPr/>
            <p:nvPr/>
          </p:nvSpPr>
          <p:spPr>
            <a:xfrm>
              <a:off x="7415324" y="5474171"/>
              <a:ext cx="3392423" cy="304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3" name="object 22">
              <a:extLst>
                <a:ext uri="{FF2B5EF4-FFF2-40B4-BE49-F238E27FC236}">
                  <a16:creationId xmlns:a16="http://schemas.microsoft.com/office/drawing/2014/main" id="{10C1B2FF-B3BF-4F36-0055-9B92B01C6A4A}"/>
                </a:ext>
              </a:extLst>
            </p:cNvPr>
            <p:cNvSpPr/>
            <p:nvPr/>
          </p:nvSpPr>
          <p:spPr>
            <a:xfrm>
              <a:off x="7436660" y="5495507"/>
              <a:ext cx="3313176" cy="2255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4" name="object 23">
              <a:extLst>
                <a:ext uri="{FF2B5EF4-FFF2-40B4-BE49-F238E27FC236}">
                  <a16:creationId xmlns:a16="http://schemas.microsoft.com/office/drawing/2014/main" id="{17CB509F-670D-4241-8071-8195DD8363DC}"/>
                </a:ext>
              </a:extLst>
            </p:cNvPr>
            <p:cNvSpPr/>
            <p:nvPr/>
          </p:nvSpPr>
          <p:spPr>
            <a:xfrm>
              <a:off x="6901736" y="5218139"/>
              <a:ext cx="2580131" cy="15803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5" name="object 24">
              <a:extLst>
                <a:ext uri="{FF2B5EF4-FFF2-40B4-BE49-F238E27FC236}">
                  <a16:creationId xmlns:a16="http://schemas.microsoft.com/office/drawing/2014/main" id="{4594C549-0120-9A57-5A50-72148737A50C}"/>
                </a:ext>
              </a:extLst>
            </p:cNvPr>
            <p:cNvSpPr/>
            <p:nvPr/>
          </p:nvSpPr>
          <p:spPr>
            <a:xfrm>
              <a:off x="7080044" y="5542751"/>
              <a:ext cx="2287524" cy="981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6" name="object 25">
              <a:extLst>
                <a:ext uri="{FF2B5EF4-FFF2-40B4-BE49-F238E27FC236}">
                  <a16:creationId xmlns:a16="http://schemas.microsoft.com/office/drawing/2014/main" id="{A2347A7B-368A-5E11-C7E9-05F4CCE5B379}"/>
                </a:ext>
              </a:extLst>
            </p:cNvPr>
            <p:cNvSpPr/>
            <p:nvPr/>
          </p:nvSpPr>
          <p:spPr>
            <a:xfrm>
              <a:off x="6923072" y="5239475"/>
              <a:ext cx="2500884" cy="15011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2" name="object 26">
            <a:extLst>
              <a:ext uri="{FF2B5EF4-FFF2-40B4-BE49-F238E27FC236}">
                <a16:creationId xmlns:a16="http://schemas.microsoft.com/office/drawing/2014/main" id="{D5E286BC-E391-E1E7-BD8B-8E5151F7D3B6}"/>
              </a:ext>
            </a:extLst>
          </p:cNvPr>
          <p:cNvSpPr txBox="1"/>
          <p:nvPr/>
        </p:nvSpPr>
        <p:spPr>
          <a:xfrm>
            <a:off x="6353431" y="4566390"/>
            <a:ext cx="1385440" cy="68557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0" tIns="4445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4010" marR="5080" indent="-321945">
              <a:lnSpc>
                <a:spcPts val="2430"/>
              </a:lnSpc>
              <a:spcBef>
                <a:spcPts val="350"/>
              </a:spcBef>
            </a:pPr>
            <a:r>
              <a:rPr sz="1500" spc="-15" dirty="0">
                <a:solidFill>
                  <a:srgbClr val="FFFFFF"/>
                </a:solidFill>
                <a:latin typeface="Carlito"/>
                <a:cs typeface="Carlito"/>
              </a:rPr>
              <a:t>Find </a:t>
            </a:r>
            <a:r>
              <a:rPr sz="1500" spc="-5" dirty="0">
                <a:solidFill>
                  <a:srgbClr val="FFFFFF"/>
                </a:solidFill>
                <a:latin typeface="Carlito"/>
                <a:cs typeface="Carlito"/>
              </a:rPr>
              <a:t>launch</a:t>
            </a:r>
            <a:r>
              <a:rPr sz="1500" spc="-145" dirty="0">
                <a:solidFill>
                  <a:srgbClr val="FFFFFF"/>
                </a:solidFill>
                <a:latin typeface="Carlito"/>
                <a:cs typeface="Carlito"/>
              </a:rPr>
              <a:t> </a:t>
            </a:r>
            <a:r>
              <a:rPr sz="1500" spc="-40" dirty="0">
                <a:solidFill>
                  <a:srgbClr val="FFFFFF"/>
                </a:solidFill>
                <a:latin typeface="Carlito"/>
                <a:cs typeface="Carlito"/>
              </a:rPr>
              <a:t>info</a:t>
            </a:r>
            <a:r>
              <a:rPr lang="en-US" sz="1500" spc="-40" dirty="0">
                <a:solidFill>
                  <a:srgbClr val="FFFFFF"/>
                </a:solidFill>
                <a:latin typeface="Carlito"/>
                <a:cs typeface="Carlito"/>
              </a:rPr>
              <a:t> </a:t>
            </a:r>
            <a:endParaRPr lang="en-US" sz="1500" dirty="0">
              <a:solidFill>
                <a:srgbClr val="000000"/>
              </a:solidFill>
              <a:latin typeface="Carlito"/>
              <a:cs typeface="Carlito"/>
            </a:endParaRPr>
          </a:p>
          <a:p>
            <a:pPr marL="334010" marR="5080" indent="-321945">
              <a:lnSpc>
                <a:spcPts val="2430"/>
              </a:lnSpc>
              <a:spcBef>
                <a:spcPts val="350"/>
              </a:spcBef>
            </a:pPr>
            <a:r>
              <a:rPr sz="1500" spc="-25" dirty="0">
                <a:solidFill>
                  <a:srgbClr val="FFFFFF"/>
                </a:solidFill>
                <a:latin typeface="Carlito"/>
                <a:cs typeface="Carlito"/>
              </a:rPr>
              <a:t>html</a:t>
            </a:r>
            <a:r>
              <a:rPr sz="1500" spc="-70" dirty="0">
                <a:solidFill>
                  <a:srgbClr val="FFFFFF"/>
                </a:solidFill>
                <a:latin typeface="Carlito"/>
                <a:cs typeface="Carlito"/>
              </a:rPr>
              <a:t> </a:t>
            </a:r>
            <a:r>
              <a:rPr sz="1500" spc="-20" dirty="0">
                <a:solidFill>
                  <a:srgbClr val="FFFFFF"/>
                </a:solidFill>
                <a:latin typeface="Carlito"/>
                <a:cs typeface="Carlito"/>
              </a:rPr>
              <a:t>table</a:t>
            </a:r>
            <a:endParaRPr lang="en-US" sz="1500">
              <a:latin typeface="Carlito"/>
              <a:cs typeface="Carlito"/>
            </a:endParaRPr>
          </a:p>
        </p:txBody>
      </p:sp>
      <p:grpSp>
        <p:nvGrpSpPr>
          <p:cNvPr id="93" name="object 27">
            <a:extLst>
              <a:ext uri="{FF2B5EF4-FFF2-40B4-BE49-F238E27FC236}">
                <a16:creationId xmlns:a16="http://schemas.microsoft.com/office/drawing/2014/main" id="{878EF74C-CCEF-C7FE-56F0-EA3C5ADF03A3}"/>
              </a:ext>
            </a:extLst>
          </p:cNvPr>
          <p:cNvGrpSpPr/>
          <p:nvPr/>
        </p:nvGrpSpPr>
        <p:grpSpPr>
          <a:xfrm>
            <a:off x="8136817" y="3758688"/>
            <a:ext cx="1396056" cy="1534725"/>
            <a:chOff x="9165004" y="4425438"/>
            <a:chExt cx="2580131" cy="2917065"/>
          </a:xfrm>
        </p:grpSpPr>
        <p:sp>
          <p:nvSpPr>
            <p:cNvPr id="107" name="object 28">
              <a:extLst>
                <a:ext uri="{FF2B5EF4-FFF2-40B4-BE49-F238E27FC236}">
                  <a16:creationId xmlns:a16="http://schemas.microsoft.com/office/drawing/2014/main" id="{562ACF37-8070-7289-C515-8AF65CA4766A}"/>
                </a:ext>
              </a:extLst>
            </p:cNvPr>
            <p:cNvSpPr/>
            <p:nvPr/>
          </p:nvSpPr>
          <p:spPr>
            <a:xfrm>
              <a:off x="10017417" y="4425438"/>
              <a:ext cx="304800" cy="194157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8" name="object 29">
              <a:extLst>
                <a:ext uri="{FF2B5EF4-FFF2-40B4-BE49-F238E27FC236}">
                  <a16:creationId xmlns:a16="http://schemas.microsoft.com/office/drawing/2014/main" id="{D7580B4E-F54B-2A5E-27E8-8B9122CB703B}"/>
                </a:ext>
              </a:extLst>
            </p:cNvPr>
            <p:cNvSpPr/>
            <p:nvPr/>
          </p:nvSpPr>
          <p:spPr>
            <a:xfrm>
              <a:off x="10038753" y="4446774"/>
              <a:ext cx="225551" cy="18623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9" name="object 30">
              <a:extLst>
                <a:ext uri="{FF2B5EF4-FFF2-40B4-BE49-F238E27FC236}">
                  <a16:creationId xmlns:a16="http://schemas.microsoft.com/office/drawing/2014/main" id="{3E02B4CF-DCD2-80DE-D9EB-644D5D8222CF}"/>
                </a:ext>
              </a:extLst>
            </p:cNvPr>
            <p:cNvSpPr/>
            <p:nvPr/>
          </p:nvSpPr>
          <p:spPr>
            <a:xfrm>
              <a:off x="9165004" y="5762115"/>
              <a:ext cx="2580131" cy="15803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4" name="object 33">
            <a:extLst>
              <a:ext uri="{FF2B5EF4-FFF2-40B4-BE49-F238E27FC236}">
                <a16:creationId xmlns:a16="http://schemas.microsoft.com/office/drawing/2014/main" id="{02CD6CAC-021A-D154-219C-E5E3FEC3AFF2}"/>
              </a:ext>
            </a:extLst>
          </p:cNvPr>
          <p:cNvSpPr txBox="1"/>
          <p:nvPr/>
        </p:nvSpPr>
        <p:spPr>
          <a:xfrm>
            <a:off x="8341620" y="4610923"/>
            <a:ext cx="996055" cy="4738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0" tIns="120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1500" spc="-40" dirty="0">
                <a:solidFill>
                  <a:srgbClr val="FFFFFF"/>
                </a:solidFill>
                <a:latin typeface="Carlito"/>
                <a:cs typeface="Carlito"/>
              </a:rPr>
              <a:t>Create</a:t>
            </a:r>
            <a:r>
              <a:rPr sz="1500" spc="-70" dirty="0">
                <a:solidFill>
                  <a:srgbClr val="FFFFFF"/>
                </a:solidFill>
                <a:latin typeface="Carlito"/>
                <a:cs typeface="Carlito"/>
              </a:rPr>
              <a:t> </a:t>
            </a:r>
            <a:r>
              <a:rPr sz="1500" spc="-10" dirty="0">
                <a:solidFill>
                  <a:srgbClr val="FFFFFF"/>
                </a:solidFill>
                <a:latin typeface="Carlito"/>
                <a:cs typeface="Carlito"/>
              </a:rPr>
              <a:t>dictionary</a:t>
            </a:r>
            <a:endParaRPr lang="en-US" sz="1500">
              <a:latin typeface="Carlito"/>
              <a:cs typeface="Carlito"/>
            </a:endParaRPr>
          </a:p>
        </p:txBody>
      </p:sp>
      <p:grpSp>
        <p:nvGrpSpPr>
          <p:cNvPr id="95" name="object 34">
            <a:extLst>
              <a:ext uri="{FF2B5EF4-FFF2-40B4-BE49-F238E27FC236}">
                <a16:creationId xmlns:a16="http://schemas.microsoft.com/office/drawing/2014/main" id="{739E94ED-D597-8E2A-0C56-CB38BD165C7F}"/>
              </a:ext>
            </a:extLst>
          </p:cNvPr>
          <p:cNvGrpSpPr/>
          <p:nvPr/>
        </p:nvGrpSpPr>
        <p:grpSpPr>
          <a:xfrm>
            <a:off x="8441617" y="2206150"/>
            <a:ext cx="1396056" cy="1643153"/>
            <a:chOff x="9622701" y="2558575"/>
            <a:chExt cx="2580131" cy="3112008"/>
          </a:xfrm>
        </p:grpSpPr>
        <p:sp>
          <p:nvSpPr>
            <p:cNvPr id="102" name="object 35">
              <a:extLst>
                <a:ext uri="{FF2B5EF4-FFF2-40B4-BE49-F238E27FC236}">
                  <a16:creationId xmlns:a16="http://schemas.microsoft.com/office/drawing/2014/main" id="{769BFE1C-5CC8-8CDA-1817-6F348AF36A56}"/>
                </a:ext>
              </a:extLst>
            </p:cNvPr>
            <p:cNvSpPr/>
            <p:nvPr/>
          </p:nvSpPr>
          <p:spPr>
            <a:xfrm>
              <a:off x="10017417" y="2558575"/>
              <a:ext cx="304800" cy="194157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3" name="object 36">
              <a:extLst>
                <a:ext uri="{FF2B5EF4-FFF2-40B4-BE49-F238E27FC236}">
                  <a16:creationId xmlns:a16="http://schemas.microsoft.com/office/drawing/2014/main" id="{01BEAF2B-1FE9-F070-077B-3F7BD0763103}"/>
                </a:ext>
              </a:extLst>
            </p:cNvPr>
            <p:cNvSpPr/>
            <p:nvPr/>
          </p:nvSpPr>
          <p:spPr>
            <a:xfrm>
              <a:off x="10038753" y="2579911"/>
              <a:ext cx="225551" cy="18623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4" name="object 37">
              <a:extLst>
                <a:ext uri="{FF2B5EF4-FFF2-40B4-BE49-F238E27FC236}">
                  <a16:creationId xmlns:a16="http://schemas.microsoft.com/office/drawing/2014/main" id="{3FB2DD6F-1250-950D-705F-AEECC13AB4FE}"/>
                </a:ext>
              </a:extLst>
            </p:cNvPr>
            <p:cNvSpPr/>
            <p:nvPr/>
          </p:nvSpPr>
          <p:spPr>
            <a:xfrm>
              <a:off x="9622701" y="4058191"/>
              <a:ext cx="2580131" cy="15803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5" name="object 38">
              <a:extLst>
                <a:ext uri="{FF2B5EF4-FFF2-40B4-BE49-F238E27FC236}">
                  <a16:creationId xmlns:a16="http://schemas.microsoft.com/office/drawing/2014/main" id="{32306D58-C9CC-B9F6-FEB6-F72BB7F71C8B}"/>
                </a:ext>
              </a:extLst>
            </p:cNvPr>
            <p:cNvSpPr/>
            <p:nvPr/>
          </p:nvSpPr>
          <p:spPr>
            <a:xfrm>
              <a:off x="9843681" y="4074955"/>
              <a:ext cx="2203704" cy="15956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6" name="object 39">
              <a:extLst>
                <a:ext uri="{FF2B5EF4-FFF2-40B4-BE49-F238E27FC236}">
                  <a16:creationId xmlns:a16="http://schemas.microsoft.com/office/drawing/2014/main" id="{8FD0DBB0-EC9C-29E1-7758-6908B6EF1250}"/>
                </a:ext>
              </a:extLst>
            </p:cNvPr>
            <p:cNvSpPr/>
            <p:nvPr/>
          </p:nvSpPr>
          <p:spPr>
            <a:xfrm>
              <a:off x="9644037" y="4079527"/>
              <a:ext cx="2500883" cy="15011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6" name="object 40">
            <a:extLst>
              <a:ext uri="{FF2B5EF4-FFF2-40B4-BE49-F238E27FC236}">
                <a16:creationId xmlns:a16="http://schemas.microsoft.com/office/drawing/2014/main" id="{1F13DCC6-0C16-9B6D-2336-A0EEB8DB2BDA}"/>
              </a:ext>
            </a:extLst>
          </p:cNvPr>
          <p:cNvSpPr txBox="1"/>
          <p:nvPr/>
        </p:nvSpPr>
        <p:spPr>
          <a:xfrm>
            <a:off x="8439477" y="2962412"/>
            <a:ext cx="1404039" cy="8898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0" tIns="4000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91600"/>
              </a:lnSpc>
              <a:spcBef>
                <a:spcPts val="315"/>
              </a:spcBef>
            </a:pPr>
            <a:r>
              <a:rPr sz="1500" spc="-45" dirty="0">
                <a:solidFill>
                  <a:srgbClr val="FFFFFF"/>
                </a:solidFill>
                <a:latin typeface="Carlito"/>
                <a:cs typeface="Carlito"/>
              </a:rPr>
              <a:t>Iterate</a:t>
            </a:r>
            <a:r>
              <a:rPr sz="1500" spc="-135" dirty="0">
                <a:solidFill>
                  <a:srgbClr val="FFFFFF"/>
                </a:solidFill>
                <a:latin typeface="Carlito"/>
                <a:cs typeface="Carlito"/>
              </a:rPr>
              <a:t> </a:t>
            </a:r>
            <a:r>
              <a:rPr sz="1500" spc="-20" dirty="0">
                <a:solidFill>
                  <a:srgbClr val="FFFFFF"/>
                </a:solidFill>
                <a:latin typeface="Carlito"/>
                <a:cs typeface="Carlito"/>
              </a:rPr>
              <a:t>through</a:t>
            </a:r>
            <a:r>
              <a:rPr lang="en-US" sz="1500" spc="-20" dirty="0">
                <a:solidFill>
                  <a:srgbClr val="FFFFFF"/>
                </a:solidFill>
                <a:latin typeface="Carlito"/>
                <a:cs typeface="Carlito"/>
              </a:rPr>
              <a:t> </a:t>
            </a:r>
            <a:r>
              <a:rPr sz="1500" spc="-20" dirty="0">
                <a:solidFill>
                  <a:srgbClr val="FFFFFF"/>
                </a:solidFill>
                <a:latin typeface="Carlito"/>
                <a:cs typeface="Carlito"/>
              </a:rPr>
              <a:t> table </a:t>
            </a:r>
            <a:r>
              <a:rPr sz="1500" spc="-5" dirty="0">
                <a:solidFill>
                  <a:srgbClr val="FFFFFF"/>
                </a:solidFill>
                <a:latin typeface="Carlito"/>
                <a:cs typeface="Carlito"/>
              </a:rPr>
              <a:t>cells </a:t>
            </a:r>
            <a:r>
              <a:rPr sz="1500" spc="-30" dirty="0">
                <a:solidFill>
                  <a:srgbClr val="FFFFFF"/>
                </a:solidFill>
                <a:latin typeface="Carlito"/>
                <a:cs typeface="Carlito"/>
              </a:rPr>
              <a:t>to</a:t>
            </a:r>
            <a:r>
              <a:rPr lang="en-US" sz="1500" spc="-30" dirty="0">
                <a:solidFill>
                  <a:srgbClr val="FFFFFF"/>
                </a:solidFill>
                <a:latin typeface="Carlito"/>
                <a:cs typeface="Carlito"/>
              </a:rPr>
              <a:t> </a:t>
            </a:r>
            <a:r>
              <a:rPr sz="1500" spc="-30" dirty="0">
                <a:solidFill>
                  <a:srgbClr val="FFFFFF"/>
                </a:solidFill>
                <a:latin typeface="Carlito"/>
                <a:cs typeface="Carlito"/>
              </a:rPr>
              <a:t> extract </a:t>
            </a:r>
            <a:r>
              <a:rPr sz="1500" spc="-35" dirty="0">
                <a:solidFill>
                  <a:srgbClr val="FFFFFF"/>
                </a:solidFill>
                <a:latin typeface="Carlito"/>
                <a:cs typeface="Carlito"/>
              </a:rPr>
              <a:t>data </a:t>
            </a:r>
            <a:r>
              <a:rPr sz="1500" spc="-30" dirty="0">
                <a:solidFill>
                  <a:srgbClr val="FFFFFF"/>
                </a:solidFill>
                <a:latin typeface="Carlito"/>
                <a:cs typeface="Carlito"/>
              </a:rPr>
              <a:t>to</a:t>
            </a:r>
            <a:r>
              <a:rPr lang="en-US" sz="1500" spc="-30" dirty="0">
                <a:solidFill>
                  <a:srgbClr val="FFFFFF"/>
                </a:solidFill>
                <a:latin typeface="Carlito"/>
                <a:cs typeface="Carlito"/>
              </a:rPr>
              <a:t> </a:t>
            </a:r>
            <a:r>
              <a:rPr sz="1500" spc="-30" dirty="0">
                <a:solidFill>
                  <a:srgbClr val="FFFFFF"/>
                </a:solidFill>
                <a:latin typeface="Carlito"/>
                <a:cs typeface="Carlito"/>
              </a:rPr>
              <a:t> </a:t>
            </a:r>
            <a:r>
              <a:rPr sz="1500" spc="-10" dirty="0">
                <a:solidFill>
                  <a:srgbClr val="FFFFFF"/>
                </a:solidFill>
                <a:latin typeface="Carlito"/>
                <a:cs typeface="Carlito"/>
              </a:rPr>
              <a:t>dictionary</a:t>
            </a:r>
            <a:endParaRPr lang="en-US" sz="1500">
              <a:latin typeface="Carlito"/>
              <a:cs typeface="Carlito"/>
            </a:endParaRPr>
          </a:p>
        </p:txBody>
      </p:sp>
      <p:sp>
        <p:nvSpPr>
          <p:cNvPr id="98" name="object 45">
            <a:extLst>
              <a:ext uri="{FF2B5EF4-FFF2-40B4-BE49-F238E27FC236}">
                <a16:creationId xmlns:a16="http://schemas.microsoft.com/office/drawing/2014/main" id="{4876E29A-C4F3-C75F-473D-0DF868666EE1}"/>
              </a:ext>
            </a:extLst>
          </p:cNvPr>
          <p:cNvSpPr txBox="1"/>
          <p:nvPr/>
        </p:nvSpPr>
        <p:spPr>
          <a:xfrm>
            <a:off x="8481520" y="1794234"/>
            <a:ext cx="1645714" cy="6868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0" tIns="45719"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4175" marR="5080" indent="-372110">
              <a:lnSpc>
                <a:spcPts val="2420"/>
              </a:lnSpc>
              <a:spcBef>
                <a:spcPts val="359"/>
              </a:spcBef>
            </a:pPr>
            <a:r>
              <a:rPr sz="1500" spc="-20" dirty="0">
                <a:solidFill>
                  <a:srgbClr val="FFFFFF"/>
                </a:solidFill>
                <a:latin typeface="Carlito"/>
                <a:cs typeface="Carlito"/>
              </a:rPr>
              <a:t>Cast </a:t>
            </a:r>
            <a:r>
              <a:rPr sz="1500" spc="-5" dirty="0">
                <a:solidFill>
                  <a:srgbClr val="FFFFFF"/>
                </a:solidFill>
                <a:latin typeface="Carlito"/>
                <a:cs typeface="Carlito"/>
              </a:rPr>
              <a:t>dictionary</a:t>
            </a:r>
            <a:r>
              <a:rPr sz="1500" spc="-135" dirty="0">
                <a:solidFill>
                  <a:srgbClr val="FFFFFF"/>
                </a:solidFill>
                <a:latin typeface="Carlito"/>
                <a:cs typeface="Carlito"/>
              </a:rPr>
              <a:t> </a:t>
            </a:r>
            <a:endParaRPr lang="en-US" sz="1500">
              <a:solidFill>
                <a:srgbClr val="000000"/>
              </a:solidFill>
              <a:latin typeface="Carlito"/>
              <a:cs typeface="Carlito"/>
            </a:endParaRPr>
          </a:p>
          <a:p>
            <a:pPr marL="384175" marR="5080" indent="-372110">
              <a:lnSpc>
                <a:spcPts val="2420"/>
              </a:lnSpc>
              <a:spcBef>
                <a:spcPts val="359"/>
              </a:spcBef>
            </a:pPr>
            <a:r>
              <a:rPr sz="1500" spc="-60" dirty="0">
                <a:solidFill>
                  <a:srgbClr val="FFFFFF"/>
                </a:solidFill>
                <a:latin typeface="Carlito"/>
                <a:cs typeface="Carlito"/>
              </a:rPr>
              <a:t>to</a:t>
            </a:r>
            <a:r>
              <a:rPr lang="en-US" sz="1500" spc="-60" dirty="0">
                <a:solidFill>
                  <a:srgbClr val="FFFFFF"/>
                </a:solidFill>
                <a:latin typeface="Carlito"/>
                <a:cs typeface="Carlito"/>
              </a:rPr>
              <a:t> </a:t>
            </a:r>
            <a:r>
              <a:rPr lang="en-US" sz="1500" spc="-30" dirty="0">
                <a:solidFill>
                  <a:srgbClr val="FFFFFF"/>
                </a:solidFill>
                <a:latin typeface="Carlito"/>
                <a:cs typeface="Carlito"/>
              </a:rPr>
              <a:t>Data Frame</a:t>
            </a:r>
            <a:endParaRPr lang="en-US" sz="1500" dirty="0" err="1">
              <a:latin typeface="Carlito"/>
              <a:cs typeface="Carlito"/>
            </a:endParaRPr>
          </a:p>
        </p:txBody>
      </p:sp>
      <p:sp>
        <p:nvSpPr>
          <p:cNvPr id="8" name="Text Placeholder 2">
            <a:extLst>
              <a:ext uri="{FF2B5EF4-FFF2-40B4-BE49-F238E27FC236}">
                <a16:creationId xmlns:a16="http://schemas.microsoft.com/office/drawing/2014/main" id="{B436260F-1549-EB6C-1DCE-3598B6B09909}"/>
              </a:ext>
            </a:extLst>
          </p:cNvPr>
          <p:cNvSpPr txBox="1">
            <a:spLocks/>
          </p:cNvSpPr>
          <p:nvPr/>
        </p:nvSpPr>
        <p:spPr>
          <a:xfrm>
            <a:off x="554038" y="1790700"/>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ea typeface="+mn-lt"/>
                <a:cs typeface="+mn-lt"/>
              </a:rPr>
              <a:t>GitHub URL:</a:t>
            </a:r>
          </a:p>
          <a:p>
            <a:pPr marL="0" indent="0">
              <a:lnSpc>
                <a:spcPct val="100000"/>
              </a:lnSpc>
              <a:spcBef>
                <a:spcPts val="1400"/>
              </a:spcBef>
              <a:buNone/>
            </a:pPr>
            <a:r>
              <a:rPr lang="en-US" sz="2200" dirty="0">
                <a:ea typeface="+mn-lt"/>
                <a:cs typeface="+mn-lt"/>
                <a:hlinkClick r:id="rId3"/>
              </a:rPr>
              <a:t>https://github.com/NatDing/Applied-Data-Science-Capstone/blob/main/jupyter-labs-webscraping.ipynb</a:t>
            </a:r>
            <a:endParaRPr lang="en-US">
              <a:ea typeface="+mn-lt"/>
              <a:cs typeface="+mn-lt"/>
            </a:endParaRPr>
          </a:p>
          <a:p>
            <a:endParaRPr lang="en-US"/>
          </a:p>
          <a:p>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1069</cp:revision>
  <dcterms:created xsi:type="dcterms:W3CDTF">2021-04-29T18:58:34Z</dcterms:created>
  <dcterms:modified xsi:type="dcterms:W3CDTF">2022-09-06T09:54:17Z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